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68" r:id="rId9"/>
  </p:sldMasterIdLst>
  <p:notesMasterIdLst>
    <p:notesMasterId r:id="rId40"/>
  </p:notesMasterIdLst>
  <p:handoutMasterIdLst>
    <p:handoutMasterId r:id="rId41"/>
  </p:handoutMasterIdLst>
  <p:sldIdLst>
    <p:sldId id="256" r:id="rId10"/>
    <p:sldId id="257" r:id="rId11"/>
    <p:sldId id="280" r:id="rId12"/>
    <p:sldId id="291" r:id="rId13"/>
    <p:sldId id="258" r:id="rId14"/>
    <p:sldId id="269" r:id="rId15"/>
    <p:sldId id="270" r:id="rId16"/>
    <p:sldId id="298" r:id="rId17"/>
    <p:sldId id="299" r:id="rId18"/>
    <p:sldId id="283" r:id="rId19"/>
    <p:sldId id="285" r:id="rId20"/>
    <p:sldId id="284" r:id="rId21"/>
    <p:sldId id="286" r:id="rId22"/>
    <p:sldId id="287" r:id="rId23"/>
    <p:sldId id="288" r:id="rId24"/>
    <p:sldId id="293" r:id="rId25"/>
    <p:sldId id="300" r:id="rId26"/>
    <p:sldId id="278" r:id="rId27"/>
    <p:sldId id="259" r:id="rId28"/>
    <p:sldId id="276" r:id="rId29"/>
    <p:sldId id="274" r:id="rId30"/>
    <p:sldId id="294" r:id="rId31"/>
    <p:sldId id="266" r:id="rId32"/>
    <p:sldId id="265" r:id="rId33"/>
    <p:sldId id="273" r:id="rId34"/>
    <p:sldId id="297" r:id="rId35"/>
    <p:sldId id="290" r:id="rId36"/>
    <p:sldId id="292" r:id="rId37"/>
    <p:sldId id="301" r:id="rId38"/>
    <p:sldId id="26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4628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63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589906524842289"/>
          <c:y val="5.3571363924337034E-2"/>
          <c:w val="0.63921789381590455"/>
          <c:h val="0.65257405324334461"/>
        </c:manualLayout>
      </c:layout>
      <c:lineChart>
        <c:grouping val="standard"/>
        <c:varyColors val="0"/>
        <c:ser>
          <c:idx val="0"/>
          <c:order val="0"/>
          <c:tx>
            <c:v>random</c:v>
          </c:tx>
          <c:cat>
            <c:strLit>
              <c:ptCount val="11"/>
              <c:pt idx="0">
                <c:v>GAemc</c:v>
              </c:pt>
              <c:pt idx="1">
                <c:v>10</c:v>
              </c:pt>
              <c:pt idx="2">
                <c:v>20</c:v>
              </c:pt>
              <c:pt idx="3">
                <c:v>30</c:v>
              </c:pt>
              <c:pt idx="4">
                <c:v>40</c:v>
              </c:pt>
              <c:pt idx="5">
                <c:v>50</c:v>
              </c:pt>
              <c:pt idx="6">
                <c:v>60</c:v>
              </c:pt>
              <c:pt idx="7">
                <c:v>70</c:v>
              </c:pt>
              <c:pt idx="8">
                <c:v>80</c:v>
              </c:pt>
              <c:pt idx="9">
                <c:v>90</c:v>
              </c:pt>
              <c:pt idx="10">
                <c:v>GGAemc</c:v>
              </c:pt>
            </c:strLit>
          </c:cat>
          <c:val>
            <c:numRef>
              <c:f>(Sheet2!$BQ$12,Sheet2!$BJ$12,Sheet2!$BC$12,Sheet2!$AV$12,Sheet2!$AO$12,Sheet2!$AH$12,Sheet2!$AA$12,Sheet2!$T$12,Sheet2!$M$12,Sheet2!$F$12,Sheet2!$C$12)</c:f>
              <c:numCache>
                <c:formatCode>0.00%</c:formatCode>
                <c:ptCount val="11"/>
                <c:pt idx="0">
                  <c:v>0.10447410392008724</c:v>
                </c:pt>
                <c:pt idx="1">
                  <c:v>4.9238460318792698E-2</c:v>
                </c:pt>
                <c:pt idx="2">
                  <c:v>4.5933014354067013E-2</c:v>
                </c:pt>
                <c:pt idx="3">
                  <c:v>4.0394713524907429E-2</c:v>
                </c:pt>
                <c:pt idx="4">
                  <c:v>3.3434996315882773E-2</c:v>
                </c:pt>
                <c:pt idx="5">
                  <c:v>3.6184560284283331E-2</c:v>
                </c:pt>
                <c:pt idx="6">
                  <c:v>3.2558269677383275E-2</c:v>
                </c:pt>
                <c:pt idx="7">
                  <c:v>2.7831407332792376E-2</c:v>
                </c:pt>
                <c:pt idx="8">
                  <c:v>2.2834065493345244E-2</c:v>
                </c:pt>
                <c:pt idx="9">
                  <c:v>1.7215553503642175E-2</c:v>
                </c:pt>
                <c:pt idx="10">
                  <c:v>1.2994208008058396E-2</c:v>
                </c:pt>
              </c:numCache>
            </c:numRef>
          </c:val>
          <c:smooth val="0"/>
        </c:ser>
        <c:ser>
          <c:idx val="1"/>
          <c:order val="1"/>
          <c:tx>
            <c:v>begin</c:v>
          </c:tx>
          <c:cat>
            <c:strLit>
              <c:ptCount val="11"/>
              <c:pt idx="0">
                <c:v>GAemc</c:v>
              </c:pt>
              <c:pt idx="1">
                <c:v>10</c:v>
              </c:pt>
              <c:pt idx="2">
                <c:v>20</c:v>
              </c:pt>
              <c:pt idx="3">
                <c:v>30</c:v>
              </c:pt>
              <c:pt idx="4">
                <c:v>40</c:v>
              </c:pt>
              <c:pt idx="5">
                <c:v>50</c:v>
              </c:pt>
              <c:pt idx="6">
                <c:v>60</c:v>
              </c:pt>
              <c:pt idx="7">
                <c:v>70</c:v>
              </c:pt>
              <c:pt idx="8">
                <c:v>80</c:v>
              </c:pt>
              <c:pt idx="9">
                <c:v>90</c:v>
              </c:pt>
              <c:pt idx="10">
                <c:v>GGAemc</c:v>
              </c:pt>
            </c:strLit>
          </c:cat>
          <c:val>
            <c:numRef>
              <c:f>(Sheet2!$BQ$12,Sheet2!$BL$12,Sheet2!$BE$12,Sheet2!$AX$12,Sheet2!$AQ$12,Sheet2!$AJ$12,Sheet2!$AC$12,Sheet2!$V$12,Sheet2!$O$12,Sheet2!$H$12,Sheet2!$C$12)</c:f>
              <c:numCache>
                <c:formatCode>0.00%</c:formatCode>
                <c:ptCount val="11"/>
                <c:pt idx="0">
                  <c:v>0.10447410392008724</c:v>
                </c:pt>
                <c:pt idx="1">
                  <c:v>4.3541602544372573E-2</c:v>
                </c:pt>
                <c:pt idx="2">
                  <c:v>3.4313588330208832E-2</c:v>
                </c:pt>
                <c:pt idx="3">
                  <c:v>3.1649831649831595E-2</c:v>
                </c:pt>
                <c:pt idx="4">
                  <c:v>2.9208054692819289E-2</c:v>
                </c:pt>
                <c:pt idx="5">
                  <c:v>3.125623735042015E-2</c:v>
                </c:pt>
                <c:pt idx="6">
                  <c:v>2.9071882257477824E-2</c:v>
                </c:pt>
                <c:pt idx="7">
                  <c:v>2.1832358674463963E-2</c:v>
                </c:pt>
                <c:pt idx="8">
                  <c:v>2.1446225878358788E-2</c:v>
                </c:pt>
                <c:pt idx="9">
                  <c:v>1.6605575608345639E-2</c:v>
                </c:pt>
                <c:pt idx="10">
                  <c:v>1.2994208008058396E-2</c:v>
                </c:pt>
              </c:numCache>
            </c:numRef>
          </c:val>
          <c:smooth val="0"/>
        </c:ser>
        <c:ser>
          <c:idx val="2"/>
          <c:order val="2"/>
          <c:tx>
            <c:v>end</c:v>
          </c:tx>
          <c:cat>
            <c:strLit>
              <c:ptCount val="11"/>
              <c:pt idx="0">
                <c:v>GAemc</c:v>
              </c:pt>
              <c:pt idx="1">
                <c:v>10</c:v>
              </c:pt>
              <c:pt idx="2">
                <c:v>20</c:v>
              </c:pt>
              <c:pt idx="3">
                <c:v>30</c:v>
              </c:pt>
              <c:pt idx="4">
                <c:v>40</c:v>
              </c:pt>
              <c:pt idx="5">
                <c:v>50</c:v>
              </c:pt>
              <c:pt idx="6">
                <c:v>60</c:v>
              </c:pt>
              <c:pt idx="7">
                <c:v>70</c:v>
              </c:pt>
              <c:pt idx="8">
                <c:v>80</c:v>
              </c:pt>
              <c:pt idx="9">
                <c:v>90</c:v>
              </c:pt>
              <c:pt idx="10">
                <c:v>GGAemc</c:v>
              </c:pt>
            </c:strLit>
          </c:cat>
          <c:val>
            <c:numRef>
              <c:f>(Sheet2!$BQ$12,Sheet2!$BN$12,Sheet2!$BG$12,Sheet2!$AZ$12,Sheet2!$AS$12,Sheet2!$AL$12,Sheet2!$AE$12,Sheet2!$X$12,Sheet2!$Q$12,Sheet2!$J$12,Sheet2!$C$12)</c:f>
              <c:numCache>
                <c:formatCode>0.00%</c:formatCode>
                <c:ptCount val="11"/>
                <c:pt idx="0">
                  <c:v>0.10447410392008724</c:v>
                </c:pt>
                <c:pt idx="1">
                  <c:v>3.4835893561655333E-2</c:v>
                </c:pt>
                <c:pt idx="2">
                  <c:v>2.9612841247190276E-2</c:v>
                </c:pt>
                <c:pt idx="3">
                  <c:v>2.8122405961741113E-2</c:v>
                </c:pt>
                <c:pt idx="4">
                  <c:v>2.5641456112370214E-2</c:v>
                </c:pt>
                <c:pt idx="5">
                  <c:v>2.4520365240586848E-2</c:v>
                </c:pt>
                <c:pt idx="6">
                  <c:v>2.3061641344189875E-2</c:v>
                </c:pt>
                <c:pt idx="7">
                  <c:v>2.0285962114216963E-2</c:v>
                </c:pt>
                <c:pt idx="8">
                  <c:v>1.9733810869544968E-2</c:v>
                </c:pt>
                <c:pt idx="9">
                  <c:v>1.3361687045897627E-2</c:v>
                </c:pt>
                <c:pt idx="10">
                  <c:v>1.2994208008058396E-2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707712"/>
        <c:axId val="96709248"/>
      </c:lineChart>
      <c:catAx>
        <c:axId val="96707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6709248"/>
        <c:crosses val="autoZero"/>
        <c:auto val="1"/>
        <c:lblAlgn val="ctr"/>
        <c:lblOffset val="100"/>
        <c:noMultiLvlLbl val="0"/>
      </c:catAx>
      <c:valAx>
        <c:axId val="9670924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967077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aseline="0"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pr439</c:v>
          </c:tx>
          <c:cat>
            <c:strLit>
              <c:ptCount val="11"/>
              <c:pt idx="0">
                <c:v>GAemc</c:v>
              </c:pt>
              <c:pt idx="1">
                <c:v>10</c:v>
              </c:pt>
              <c:pt idx="2">
                <c:v>20</c:v>
              </c:pt>
              <c:pt idx="3">
                <c:v>30</c:v>
              </c:pt>
              <c:pt idx="4">
                <c:v>40</c:v>
              </c:pt>
              <c:pt idx="5">
                <c:v>50</c:v>
              </c:pt>
              <c:pt idx="6">
                <c:v>60</c:v>
              </c:pt>
              <c:pt idx="7">
                <c:v>70</c:v>
              </c:pt>
              <c:pt idx="8">
                <c:v>80</c:v>
              </c:pt>
              <c:pt idx="9">
                <c:v>90</c:v>
              </c:pt>
              <c:pt idx="10">
                <c:v>GGAemc</c:v>
              </c:pt>
            </c:strLit>
          </c:cat>
          <c:val>
            <c:numRef>
              <c:f>(Sheet2!$BR$5,Sheet2!$BO$5,Sheet2!$BH$5,Sheet2!$BA$5,Sheet2!$AT$5,Sheet2!$AM$5,Sheet2!$AF$5,Sheet2!$Y$5,Sheet2!$R$5,Sheet2!$K$5,Sheet2!$D$5)</c:f>
              <c:numCache>
                <c:formatCode>General</c:formatCode>
                <c:ptCount val="11"/>
                <c:pt idx="0">
                  <c:v>3.7</c:v>
                </c:pt>
                <c:pt idx="1">
                  <c:v>11.4</c:v>
                </c:pt>
                <c:pt idx="2">
                  <c:v>18.399999999999999</c:v>
                </c:pt>
                <c:pt idx="3">
                  <c:v>24.9</c:v>
                </c:pt>
                <c:pt idx="4">
                  <c:v>36.799999999999997</c:v>
                </c:pt>
                <c:pt idx="5">
                  <c:v>44.5</c:v>
                </c:pt>
                <c:pt idx="6">
                  <c:v>52.4</c:v>
                </c:pt>
                <c:pt idx="7">
                  <c:v>62.4</c:v>
                </c:pt>
                <c:pt idx="8">
                  <c:v>69.5</c:v>
                </c:pt>
                <c:pt idx="9">
                  <c:v>78.900000000000006</c:v>
                </c:pt>
                <c:pt idx="10">
                  <c:v>91.8</c:v>
                </c:pt>
              </c:numCache>
            </c:numRef>
          </c:val>
          <c:smooth val="0"/>
        </c:ser>
        <c:ser>
          <c:idx val="1"/>
          <c:order val="1"/>
          <c:tx>
            <c:v>ch150</c:v>
          </c:tx>
          <c:cat>
            <c:strLit>
              <c:ptCount val="11"/>
              <c:pt idx="0">
                <c:v>GAemc</c:v>
              </c:pt>
              <c:pt idx="1">
                <c:v>10</c:v>
              </c:pt>
              <c:pt idx="2">
                <c:v>20</c:v>
              </c:pt>
              <c:pt idx="3">
                <c:v>30</c:v>
              </c:pt>
              <c:pt idx="4">
                <c:v>40</c:v>
              </c:pt>
              <c:pt idx="5">
                <c:v>50</c:v>
              </c:pt>
              <c:pt idx="6">
                <c:v>60</c:v>
              </c:pt>
              <c:pt idx="7">
                <c:v>70</c:v>
              </c:pt>
              <c:pt idx="8">
                <c:v>80</c:v>
              </c:pt>
              <c:pt idx="9">
                <c:v>90</c:v>
              </c:pt>
              <c:pt idx="10">
                <c:v>GGAemc</c:v>
              </c:pt>
            </c:strLit>
          </c:cat>
          <c:val>
            <c:numRef>
              <c:f>(Sheet2!$BR$19,Sheet2!$BO$19,Sheet2!$BH$19,Sheet2!$BA$19,Sheet2!$AT$19,Sheet2!$AM$19,Sheet2!$AF$19,Sheet2!$Y$19,Sheet2!$R$19,Sheet2!$K$19,Sheet2!$D$19)</c:f>
              <c:numCache>
                <c:formatCode>General</c:formatCode>
                <c:ptCount val="11"/>
                <c:pt idx="0">
                  <c:v>5.4</c:v>
                </c:pt>
                <c:pt idx="1">
                  <c:v>6.2</c:v>
                </c:pt>
                <c:pt idx="2">
                  <c:v>6.9</c:v>
                </c:pt>
                <c:pt idx="3">
                  <c:v>7.8</c:v>
                </c:pt>
                <c:pt idx="4">
                  <c:v>8.6999999999999993</c:v>
                </c:pt>
                <c:pt idx="5">
                  <c:v>9.6</c:v>
                </c:pt>
                <c:pt idx="6">
                  <c:v>10.7</c:v>
                </c:pt>
                <c:pt idx="7">
                  <c:v>11.8</c:v>
                </c:pt>
                <c:pt idx="8">
                  <c:v>12.9</c:v>
                </c:pt>
                <c:pt idx="9">
                  <c:v>14.1</c:v>
                </c:pt>
                <c:pt idx="10">
                  <c:v>15.2</c:v>
                </c:pt>
              </c:numCache>
            </c:numRef>
          </c:val>
          <c:smooth val="0"/>
        </c:ser>
        <c:ser>
          <c:idx val="2"/>
          <c:order val="2"/>
          <c:tx>
            <c:v>lin105</c:v>
          </c:tx>
          <c:cat>
            <c:strLit>
              <c:ptCount val="11"/>
              <c:pt idx="0">
                <c:v>GAemc</c:v>
              </c:pt>
              <c:pt idx="1">
                <c:v>10</c:v>
              </c:pt>
              <c:pt idx="2">
                <c:v>20</c:v>
              </c:pt>
              <c:pt idx="3">
                <c:v>30</c:v>
              </c:pt>
              <c:pt idx="4">
                <c:v>40</c:v>
              </c:pt>
              <c:pt idx="5">
                <c:v>50</c:v>
              </c:pt>
              <c:pt idx="6">
                <c:v>60</c:v>
              </c:pt>
              <c:pt idx="7">
                <c:v>70</c:v>
              </c:pt>
              <c:pt idx="8">
                <c:v>80</c:v>
              </c:pt>
              <c:pt idx="9">
                <c:v>90</c:v>
              </c:pt>
              <c:pt idx="10">
                <c:v>GGAemc</c:v>
              </c:pt>
            </c:strLit>
          </c:cat>
          <c:val>
            <c:numRef>
              <c:f>(Sheet2!$BR$34,Sheet2!$BO$34,Sheet2!$BH$34,Sheet2!$BA$34,Sheet2!$AT$34,Sheet2!$AM$34,Sheet2!$AF$34,Sheet2!$Y$34,Sheet2!$R$34,Sheet2!$K$34,Sheet2!$D$34)</c:f>
              <c:numCache>
                <c:formatCode>General</c:formatCode>
                <c:ptCount val="11"/>
                <c:pt idx="0">
                  <c:v>0.5</c:v>
                </c:pt>
                <c:pt idx="1">
                  <c:v>0.9</c:v>
                </c:pt>
                <c:pt idx="2">
                  <c:v>1.4</c:v>
                </c:pt>
                <c:pt idx="3">
                  <c:v>1.8</c:v>
                </c:pt>
                <c:pt idx="4">
                  <c:v>2.2000000000000002</c:v>
                </c:pt>
                <c:pt idx="5">
                  <c:v>2.6</c:v>
                </c:pt>
                <c:pt idx="6">
                  <c:v>3</c:v>
                </c:pt>
                <c:pt idx="7">
                  <c:v>3.4</c:v>
                </c:pt>
                <c:pt idx="8">
                  <c:v>3.8</c:v>
                </c:pt>
                <c:pt idx="9">
                  <c:v>4.2</c:v>
                </c:pt>
                <c:pt idx="10">
                  <c:v>4.5999999999999996</c:v>
                </c:pt>
              </c:numCache>
            </c:numRef>
          </c:val>
          <c:smooth val="0"/>
        </c:ser>
        <c:ser>
          <c:idx val="3"/>
          <c:order val="3"/>
          <c:tx>
            <c:v>kroD100</c:v>
          </c:tx>
          <c:val>
            <c:numRef>
              <c:f>(Sheet2!$BR$48,Sheet2!$BO$48,Sheet2!$BH$48,Sheet2!$BA$48,Sheet2!$AT$48,Sheet2!$AM$48,Sheet2!$AF$48,Sheet2!$Y$48,Sheet2!$R$48,Sheet2!$K$48,Sheet2!$D$48)</c:f>
              <c:numCache>
                <c:formatCode>General</c:formatCode>
                <c:ptCount val="11"/>
                <c:pt idx="0">
                  <c:v>0.8</c:v>
                </c:pt>
                <c:pt idx="1">
                  <c:v>1.3</c:v>
                </c:pt>
                <c:pt idx="2">
                  <c:v>1.8</c:v>
                </c:pt>
                <c:pt idx="3">
                  <c:v>2.2999999999999998</c:v>
                </c:pt>
                <c:pt idx="4">
                  <c:v>2.8</c:v>
                </c:pt>
                <c:pt idx="5">
                  <c:v>3.3</c:v>
                </c:pt>
                <c:pt idx="6">
                  <c:v>3.8</c:v>
                </c:pt>
                <c:pt idx="7">
                  <c:v>4.3</c:v>
                </c:pt>
                <c:pt idx="8">
                  <c:v>4.7</c:v>
                </c:pt>
                <c:pt idx="9">
                  <c:v>5.2</c:v>
                </c:pt>
                <c:pt idx="10">
                  <c:v>5.6</c:v>
                </c:pt>
              </c:numCache>
            </c:numRef>
          </c:val>
          <c:smooth val="0"/>
        </c:ser>
        <c:ser>
          <c:idx val="4"/>
          <c:order val="4"/>
          <c:tx>
            <c:v>kroC100</c:v>
          </c:tx>
          <c:val>
            <c:numRef>
              <c:f>(Sheet2!$BR$62,Sheet2!$BO$62,Sheet2!$BH$62,Sheet2!$BA$62,Sheet2!$AT$62,Sheet2!$AM$62,Sheet2!$AF$62,Sheet2!$Y$62,Sheet2!$R$62,Sheet2!$K$62,Sheet2!$D$62)</c:f>
              <c:numCache>
                <c:formatCode>General</c:formatCode>
                <c:ptCount val="11"/>
                <c:pt idx="0">
                  <c:v>0.7</c:v>
                </c:pt>
                <c:pt idx="1">
                  <c:v>1.2</c:v>
                </c:pt>
                <c:pt idx="2">
                  <c:v>1.6</c:v>
                </c:pt>
                <c:pt idx="3">
                  <c:v>2.1</c:v>
                </c:pt>
                <c:pt idx="4">
                  <c:v>2.5</c:v>
                </c:pt>
                <c:pt idx="5">
                  <c:v>2.9</c:v>
                </c:pt>
                <c:pt idx="6">
                  <c:v>3.3</c:v>
                </c:pt>
                <c:pt idx="7">
                  <c:v>3.7</c:v>
                </c:pt>
                <c:pt idx="8">
                  <c:v>4.3</c:v>
                </c:pt>
                <c:pt idx="9">
                  <c:v>4.8</c:v>
                </c:pt>
                <c:pt idx="10">
                  <c:v>5.3</c:v>
                </c:pt>
              </c:numCache>
            </c:numRef>
          </c:val>
          <c:smooth val="0"/>
        </c:ser>
        <c:ser>
          <c:idx val="5"/>
          <c:order val="5"/>
          <c:tx>
            <c:v>kroB100</c:v>
          </c:tx>
          <c:val>
            <c:numRef>
              <c:f>(Sheet2!$BR$76,Sheet2!$BO$76,Sheet2!$BH$76,Sheet2!$BA$76,Sheet2!$AT$76,Sheet2!$AM$76,Sheet2!$AF$76,Sheet2!$Y$76,Sheet2!$R$76,Sheet2!$K$76,Sheet2!$D$76)</c:f>
              <c:numCache>
                <c:formatCode>General</c:formatCode>
                <c:ptCount val="11"/>
                <c:pt idx="0">
                  <c:v>0.8</c:v>
                </c:pt>
                <c:pt idx="1">
                  <c:v>1.3</c:v>
                </c:pt>
                <c:pt idx="2">
                  <c:v>1.8</c:v>
                </c:pt>
                <c:pt idx="3">
                  <c:v>2.2999999999999998</c:v>
                </c:pt>
                <c:pt idx="4">
                  <c:v>2.8</c:v>
                </c:pt>
                <c:pt idx="5">
                  <c:v>3.3</c:v>
                </c:pt>
                <c:pt idx="6">
                  <c:v>3.7</c:v>
                </c:pt>
                <c:pt idx="7">
                  <c:v>4.3</c:v>
                </c:pt>
                <c:pt idx="8">
                  <c:v>4.9000000000000004</c:v>
                </c:pt>
                <c:pt idx="9">
                  <c:v>5.3</c:v>
                </c:pt>
                <c:pt idx="10">
                  <c:v>5.8</c:v>
                </c:pt>
              </c:numCache>
            </c:numRef>
          </c:val>
          <c:smooth val="0"/>
        </c:ser>
        <c:ser>
          <c:idx val="6"/>
          <c:order val="6"/>
          <c:tx>
            <c:v>kroA100</c:v>
          </c:tx>
          <c:val>
            <c:numRef>
              <c:f>(Sheet2!$BR$90,Sheet2!$BO$90,Sheet2!$BH$90,Sheet2!$BA$90,Sheet2!$AT$90,Sheet2!$AM$90,Sheet2!$AF$90,Sheet2!$Y$90,Sheet2!$R$90,Sheet2!$K$90,Sheet2!$D$90)</c:f>
              <c:numCache>
                <c:formatCode>General</c:formatCode>
                <c:ptCount val="11"/>
                <c:pt idx="0">
                  <c:v>0.6</c:v>
                </c:pt>
                <c:pt idx="1">
                  <c:v>0.9</c:v>
                </c:pt>
                <c:pt idx="2">
                  <c:v>1.2</c:v>
                </c:pt>
                <c:pt idx="3">
                  <c:v>1.5</c:v>
                </c:pt>
                <c:pt idx="4">
                  <c:v>1.8</c:v>
                </c:pt>
                <c:pt idx="5">
                  <c:v>2.1</c:v>
                </c:pt>
                <c:pt idx="6">
                  <c:v>2.4</c:v>
                </c:pt>
                <c:pt idx="7">
                  <c:v>2.7</c:v>
                </c:pt>
                <c:pt idx="8">
                  <c:v>3</c:v>
                </c:pt>
                <c:pt idx="9">
                  <c:v>3.3</c:v>
                </c:pt>
                <c:pt idx="10">
                  <c:v>3.6</c:v>
                </c:pt>
              </c:numCache>
            </c:numRef>
          </c:val>
          <c:smooth val="0"/>
        </c:ser>
        <c:ser>
          <c:idx val="7"/>
          <c:order val="7"/>
          <c:tx>
            <c:v>rat99</c:v>
          </c:tx>
          <c:val>
            <c:numRef>
              <c:f>(Sheet2!$BR$104,Sheet2!$BO$104,Sheet2!$BH$104,Sheet2!$BA$104,Sheet2!$AT$104,Sheet2!$AM$104,Sheet2!$AF$104,Sheet2!$Y$104,Sheet2!$R$104,Sheet2!$K$104,Sheet2!$D$104)</c:f>
              <c:numCache>
                <c:formatCode>General</c:formatCode>
                <c:ptCount val="11"/>
                <c:pt idx="0">
                  <c:v>1.9</c:v>
                </c:pt>
                <c:pt idx="1">
                  <c:v>2.6</c:v>
                </c:pt>
                <c:pt idx="2">
                  <c:v>3.3</c:v>
                </c:pt>
                <c:pt idx="3">
                  <c:v>4.0999999999999996</c:v>
                </c:pt>
                <c:pt idx="4">
                  <c:v>5.2</c:v>
                </c:pt>
                <c:pt idx="5">
                  <c:v>6.3</c:v>
                </c:pt>
                <c:pt idx="6">
                  <c:v>7.4</c:v>
                </c:pt>
                <c:pt idx="7">
                  <c:v>8.5</c:v>
                </c:pt>
                <c:pt idx="8">
                  <c:v>9.6999999999999993</c:v>
                </c:pt>
                <c:pt idx="9">
                  <c:v>10.8</c:v>
                </c:pt>
                <c:pt idx="10">
                  <c:v>11.9</c:v>
                </c:pt>
              </c:numCache>
            </c:numRef>
          </c:val>
          <c:smooth val="0"/>
        </c:ser>
        <c:ser>
          <c:idx val="8"/>
          <c:order val="8"/>
          <c:tx>
            <c:v>gr96</c:v>
          </c:tx>
          <c:val>
            <c:numRef>
              <c:f>(Sheet2!$BR$118,Sheet2!$BO$118,Sheet2!$BH$118,Sheet2!$BA$118,Sheet2!$AT$118,Sheet2!$AM$118,Sheet2!$AF$118,Sheet2!$Y$118,Sheet2!$R$118,Sheet2!$K$118,Sheet2!$D$118)</c:f>
              <c:numCache>
                <c:formatCode>General</c:formatCode>
                <c:ptCount val="11"/>
                <c:pt idx="0">
                  <c:v>1.7</c:v>
                </c:pt>
                <c:pt idx="1">
                  <c:v>2.2999999999999998</c:v>
                </c:pt>
                <c:pt idx="2">
                  <c:v>2.9</c:v>
                </c:pt>
                <c:pt idx="3">
                  <c:v>3.6</c:v>
                </c:pt>
                <c:pt idx="4">
                  <c:v>4.2</c:v>
                </c:pt>
                <c:pt idx="5">
                  <c:v>4.9000000000000004</c:v>
                </c:pt>
                <c:pt idx="6">
                  <c:v>5.6</c:v>
                </c:pt>
                <c:pt idx="7">
                  <c:v>6.3</c:v>
                </c:pt>
                <c:pt idx="8">
                  <c:v>7</c:v>
                </c:pt>
                <c:pt idx="9">
                  <c:v>7.7</c:v>
                </c:pt>
                <c:pt idx="10">
                  <c:v>8.4</c:v>
                </c:pt>
              </c:numCache>
            </c:numRef>
          </c:val>
          <c:smooth val="0"/>
        </c:ser>
        <c:ser>
          <c:idx val="9"/>
          <c:order val="9"/>
          <c:tx>
            <c:v>pr76</c:v>
          </c:tx>
          <c:val>
            <c:numRef>
              <c:f>(Sheet2!$BR$132,Sheet2!$BO$132,Sheet2!$BH$132,Sheet2!$BA$132,Sheet2!$AT$132,Sheet2!$AM$132,Sheet2!$AF$132,Sheet2!$Y$132,Sheet2!$R$132,Sheet2!$K$132,Sheet2!$D$132)</c:f>
              <c:numCache>
                <c:formatCode>General</c:formatCode>
                <c:ptCount val="11"/>
                <c:pt idx="0">
                  <c:v>0.9</c:v>
                </c:pt>
                <c:pt idx="1">
                  <c:v>1.3</c:v>
                </c:pt>
                <c:pt idx="2">
                  <c:v>1.7</c:v>
                </c:pt>
                <c:pt idx="3">
                  <c:v>2.1</c:v>
                </c:pt>
                <c:pt idx="4">
                  <c:v>2.4</c:v>
                </c:pt>
                <c:pt idx="5">
                  <c:v>2.7</c:v>
                </c:pt>
                <c:pt idx="6">
                  <c:v>2.9</c:v>
                </c:pt>
                <c:pt idx="7">
                  <c:v>3.2</c:v>
                </c:pt>
                <c:pt idx="8">
                  <c:v>3.5</c:v>
                </c:pt>
                <c:pt idx="9">
                  <c:v>3.8</c:v>
                </c:pt>
                <c:pt idx="10">
                  <c:v>4.0999999999999996</c:v>
                </c:pt>
              </c:numCache>
            </c:numRef>
          </c:val>
          <c:smooth val="0"/>
        </c:ser>
        <c:ser>
          <c:idx val="10"/>
          <c:order val="10"/>
          <c:tx>
            <c:v>eil76</c:v>
          </c:tx>
          <c:val>
            <c:numRef>
              <c:f>(Sheet2!$BR$146,Sheet2!$BO$146,Sheet2!$BH$146,Sheet2!$BA$146,Sheet2!$AT$146,Sheet2!$AM$146,Sheet2!$AF$146,Sheet2!$Y$146,Sheet2!$R$146,Sheet2!$K$146,Sheet2!$D$146)</c:f>
              <c:numCache>
                <c:formatCode>General</c:formatCode>
                <c:ptCount val="11"/>
                <c:pt idx="0">
                  <c:v>0.8</c:v>
                </c:pt>
                <c:pt idx="1">
                  <c:v>1.2</c:v>
                </c:pt>
                <c:pt idx="2">
                  <c:v>1.5</c:v>
                </c:pt>
                <c:pt idx="3">
                  <c:v>1.8</c:v>
                </c:pt>
                <c:pt idx="4">
                  <c:v>2.2000000000000002</c:v>
                </c:pt>
                <c:pt idx="5">
                  <c:v>2.6</c:v>
                </c:pt>
                <c:pt idx="6">
                  <c:v>2.9</c:v>
                </c:pt>
                <c:pt idx="7">
                  <c:v>3.3</c:v>
                </c:pt>
                <c:pt idx="8">
                  <c:v>3.7</c:v>
                </c:pt>
                <c:pt idx="9">
                  <c:v>4.0999999999999996</c:v>
                </c:pt>
                <c:pt idx="10">
                  <c:v>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177984"/>
        <c:axId val="97179520"/>
      </c:lineChart>
      <c:catAx>
        <c:axId val="9717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179520"/>
        <c:crosses val="autoZero"/>
        <c:auto val="1"/>
        <c:lblAlgn val="ctr"/>
        <c:lblOffset val="100"/>
        <c:noMultiLvlLbl val="0"/>
      </c:catAx>
      <c:valAx>
        <c:axId val="97179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1779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aseline="0"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0.80124</cdr:x>
      <cdr:y>0.02564</cdr:y>
    </cdr:from>
    <cdr:to>
      <cdr:x>1</cdr:x>
      <cdr:y>0.47009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86175" y="71438"/>
          <a:ext cx="914400" cy="1238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t"/>
        <a:lstStyle xmlns:a="http://schemas.openxmlformats.org/drawingml/2006/main"/>
        <a:p xmlns:a="http://schemas.openxmlformats.org/drawingml/2006/main">
          <a:r>
            <a:rPr lang="en-US" sz="1100">
              <a:latin typeface="Times New Roman" pitchFamily="18" charset="0"/>
              <a:cs typeface="Times New Roman" pitchFamily="18" charset="0"/>
            </a:rPr>
            <a:t>  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0.80762</cdr:x>
      <cdr:y>0.0332</cdr:y>
    </cdr:from>
    <cdr:to>
      <cdr:x>1</cdr:x>
      <cdr:y>0.31235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00174" y="161925"/>
          <a:ext cx="1167251" cy="1361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Quantitative analysis of separate and combined performance of local searcher and genetic algorithm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43C19-54E1-494C-88FA-19760CACD3B1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B034C-2263-49D1-A835-095C7CD4D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181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Quantitative analysis of separate and combined performance of local searcher and genetic algorithm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BE56A-71E5-45FA-B918-2117D20300D4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F979D-1271-4B42-BB72-15C42B5D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576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979D-1271-4B42-BB72-15C42B5D35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5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6F979D-1271-4B42-BB72-15C42B5D35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57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979D-1271-4B42-BB72-15C42B5D35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7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6F979D-1271-4B42-BB72-15C42B5D356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57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6F979D-1271-4B42-BB72-15C42B5D356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57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979D-1271-4B42-BB72-15C42B5D35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54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6F979D-1271-4B42-BB72-15C42B5D356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5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D894-9E3F-4556-8F89-BAD2E0D3577C}" type="datetime1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4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06AD-9229-4F7D-9C5D-046AEB5DC7A4}" type="datetime1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8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B683-DB1F-4210-A58F-ABCA06AA85D6}" type="datetime1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95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40D2-91BB-4EA2-AC8A-F32EAE3328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9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3339-1058-4E36-9384-2B83FE08F0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23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4B95-CBC0-47F4-B607-2D156C17E2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06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9849-D907-4DD7-96EE-2733958AF3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89FD-1EFD-43DD-A114-FB32B6484A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05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405-58E8-4753-AF9F-3E41D9D7C7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81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E592-B0D1-4EA2-84ED-F20BC71802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71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622-300E-4380-8CDB-93FBFFEB8C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E992-D1AF-4F5F-A438-53FA89DD9F47}" type="datetime1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75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E7C7B-88F2-456A-B3A5-0ECD85CDD2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22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1EFB-3646-4937-B53D-E634C3E7E6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77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EE39-C1C0-4CC3-9EE0-FFE3B0CB13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03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183F-550C-4A88-B6B5-95F11F6DFA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0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8251-97AE-403E-BF24-00C0D9C255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96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5CDE-3207-4E10-B65E-40F452967C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8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B141-C8BE-4840-AAC0-D45D24342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57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905-1B67-4511-97E0-DFF6BE599A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15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B2B8-604D-487A-9164-A1EF262A11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75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354F-D521-42D2-85F9-7C1D6038E3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5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93C6-F00C-4D2D-82CD-E82BD79DC884}" type="datetime1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57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8D6A-269F-495C-821B-7956A9A282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10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4A7A-A15F-475F-A9E7-2260049F9B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42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C3B-D19A-4B18-BC2E-D8A1F93D9B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02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6B4D-1B37-4FC4-848A-ED50F4A155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83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9BFEA-84C9-4533-A44B-CA26BE7327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6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D808-472A-4104-8693-ECAFE5087D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73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7A3C-A09A-4DD9-9DAA-2403661D38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994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638E-5692-456D-A7EF-48328C5F82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49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472-F7D4-4FEF-BD19-A4A27F42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63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0E1B-F34A-48D6-B984-EE8DF4011B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4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2C89-B1D3-48D9-A58E-083C28DBF54F}" type="datetime1">
              <a:rPr lang="en-US" smtClean="0"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142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EDAF-CB87-45B8-9A27-A153339592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08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5EF5-CD4C-4315-ABC6-A4550B0C82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102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A784-15F7-4D21-BC88-772455B576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25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1E1D-4DC6-4B85-ACE5-5E332EF71E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27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F381-C42A-4528-AF4F-6A5ECFCA4C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763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4543-F1C7-4DD0-BB3E-4C602FDD64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32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0A45-0DA8-4D70-ABF3-05639DF131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664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9DA8-BAF1-494E-8CC4-617DC60333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707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664A-005E-459E-8BE5-7AD510564F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69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E5F4-0288-4A6A-89D8-6513327B30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3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45B4-4291-419C-8322-2019A499A011}" type="datetime1">
              <a:rPr lang="en-US" smtClean="0"/>
              <a:t>8/13/2012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780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C07A-4EA3-4EAD-8778-C9CDF82FBA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880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8CA5-D8B6-4C41-921E-9A7F6B281E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401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F177-84CF-479B-A9EE-8002E51B82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336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05C-4E80-48A3-A3AA-E5A8F3ECC0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046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1563-3F6C-4802-BF19-E3DFF71E69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630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B8C1-DC49-4F4A-9E57-915837D089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673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97E3-5268-4030-BE20-9EA92D9A07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905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9F5-3972-40CB-B5FE-2796D66E38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480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9C9F-B3C9-489B-A98F-A1255859E5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89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4CDC-98B0-4908-8155-D53DBAADD5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3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F0C9-D939-4AD5-9373-1A6C8227769F}" type="datetime1">
              <a:rPr lang="en-US" smtClean="0"/>
              <a:t>8/13/2012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003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741A-E2B5-4FC2-B83D-D2BEEBF040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445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996B-E48D-4919-AA77-0EBCF38E59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581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E4F1-49FD-45DA-B5A1-CAF35668C5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358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076F-C04B-4AA3-9A09-0F7827F119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051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953C-C933-4423-81E5-58D52992DD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655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B2A1-7916-400C-B352-68EB7E1B55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883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2AC2-E0F6-4E66-8F2D-223D37AC23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060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5EE0-109E-4FE6-BD87-079ADC2535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46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3A6A-132C-4D18-9061-4572411E30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767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36A7-6989-4BD8-8B85-219EB1D248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7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29-959C-4C1A-AF1F-5C88AE1BC284}" type="datetime1">
              <a:rPr lang="en-US" smtClean="0"/>
              <a:t>8/13/2012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114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DA83-546F-4985-9F16-03E0558BEF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965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4CF1-B30B-47B9-BF00-10B075C01B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616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F5AB-B965-4FEC-92C3-1B0CF08474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908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D79C-0E3F-4DD1-845A-C8F084DEC2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698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A88F-5686-403F-BA3B-2AE2B52DDF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664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C0F8-945D-492C-A963-36584CE138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876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C32-AFCA-4E77-A187-011C508661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394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4006-707E-4EF6-BA17-562B00F60F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058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2F18-DB67-4F17-80A8-0005D47791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53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0F09-91F7-4038-8C5E-785060CA75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8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F6D2-3CCF-4996-8102-FF70F3FEFADD}" type="datetime1">
              <a:rPr lang="en-US" smtClean="0"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731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B00A-DE2B-43EA-9EE1-FC74F69726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503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CAC4-D422-470F-A216-66EA74D1BE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368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D829-9A67-458F-81F2-253BFCBC4E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465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1C7E-453B-4974-BDE2-A82723949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670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EB7A-4010-400E-80AE-92A36C2985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365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D21C-F650-424C-A591-3861E4AD13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101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7B26-24D5-41BC-9281-6CC66B250D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672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DF5E-767C-4FF8-A459-9A7B2B6BAF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52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634B-D9E1-4754-8BD1-24CC4F6CCB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057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D894-9E3F-4556-8F89-BAD2E0D357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6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6BBF-CC74-4C49-9FBC-2430B8AF9425}" type="datetime1">
              <a:rPr lang="en-US" smtClean="0"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292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E992-D1AF-4F5F-A438-53FA89DD9F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15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93C6-F00C-4D2D-82CD-E82BD79DC8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83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2C89-B1D3-48D9-A58E-083C28DBF5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732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45B4-4291-419C-8322-2019A499A0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49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F0C9-D939-4AD5-9373-1A6C822776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452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29-959C-4C1A-AF1F-5C88AE1BC2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832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F6D2-3CCF-4996-8102-FF70F3FEFA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608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6BBF-CC74-4C49-9FBC-2430B8AF94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95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06AD-9229-4F7D-9C5D-046AEB5DC7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078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B683-DB1F-4210-A58F-ABCA06AA85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5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18C34-90B4-4D60-97B5-9BFF803C0726}" type="datetime1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Grafted Genetic Algorithm and Traveling Visitor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85FFE-1446-4B1C-AEEC-B1F0B985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3CAB-543A-448F-90A4-A094613D42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6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12556-17FB-455C-955C-02A1F47271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00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E5A28-92E5-484E-B62C-4D9AA937FC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0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A0E95-D510-4CF1-91C1-520740690E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8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8E82E-3386-45B7-9A1B-1B19B9C092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8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F2D32-C13D-4F91-BDBC-15EF438300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4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3A06-B459-495A-A052-15C8BFC07B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18C34-90B4-4D60-97B5-9BFF803C07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0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ilandjo\Desktop\prezentacija%20dispozicije\koper55.kmz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koper55.kmz" TargetMode="External"/><Relationship Id="rId2" Type="http://schemas.openxmlformats.org/officeDocument/2006/relationships/hyperlink" Target="Venezia.km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Beograd(mali+veliki_kompletan)+resenje%20iz%20mape.kmz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ilandjo\Desktop\prezentacija%20dispozicije\koper55.kmz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057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Grafted Genetic Algorithm and Traveling Visitor Problem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4384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Seminar work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Milan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Djordjevic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Supervisor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Prof. Andrej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Brodnik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PhD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Co-Supervisor: Prof.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Janez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Žibert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PhD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Faculty of Mathematics, Natural Sciences and Information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2405-FDD4-4BF6-A5AC-21482DB45A29}" type="datetime1">
              <a:rPr lang="en-US" smtClean="0"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4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Grafted GA for the TSP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CC7-1339-4ADB-848A-F2FE7D0747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1048871"/>
            <a:ext cx="295835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2-opt Hybrid searcher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is a local optimizer for the TSP that has been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grafted into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standard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genetic algorithm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 exchange step consists of removing two edges from the current tour and reconnecting the resulting two paths in the best possible way</a:t>
            </a:r>
            <a:r>
              <a:rPr lang="sl-SI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l-SI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l-SI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l-SI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l-SI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l-SI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153" y="4038600"/>
            <a:ext cx="2895600" cy="15988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3074" name="Picture 2" descr="C:\Users\milandjo\Desktop\gg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95400"/>
            <a:ext cx="487680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/>
          <p:cNvSpPr/>
          <p:nvPr/>
        </p:nvSpPr>
        <p:spPr>
          <a:xfrm>
            <a:off x="4876800" y="3406588"/>
            <a:ext cx="23622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0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Experiment 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Instances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: 20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with different complexity and range from 14 to 150 cities.</a:t>
            </a: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l-SI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ethod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s: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Grafted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enetic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lgorithm with edge map crossover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GGAemx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and with a distance preserving</a:t>
            </a:r>
            <a:r>
              <a:rPr lang="sl-SI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crossover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GGAdpx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l-SI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pper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bound for the quality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Greedy Heuristic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(NN)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ower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bound for the</a:t>
            </a:r>
            <a:r>
              <a:rPr lang="sl-SI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global minima, obtained by Concorde.</a:t>
            </a:r>
            <a:endParaRPr lang="sl-SI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2-opt algorithm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anonical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enetic</a:t>
            </a:r>
            <a:r>
              <a:rPr lang="sl-SI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lgorithm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s: </a:t>
            </a:r>
            <a:r>
              <a:rPr lang="sr-Latn-RS" sz="2000" dirty="0" err="1" smtClean="0">
                <a:latin typeface="Times New Roman" pitchFamily="18" charset="0"/>
                <a:cs typeface="Times New Roman" pitchFamily="18" charset="0"/>
              </a:rPr>
              <a:t>GAemx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0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000" dirty="0" err="1" smtClean="0">
                <a:latin typeface="Times New Roman" pitchFamily="18" charset="0"/>
                <a:cs typeface="Times New Roman" pitchFamily="18" charset="0"/>
              </a:rPr>
              <a:t>GAdpx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l-SI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15BC-2B53-4D3F-A5E6-B7B6BAE2B1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5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 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DBD8-ACB4-46C0-A61A-DEE4402D7A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485441"/>
              </p:ext>
            </p:extLst>
          </p:nvPr>
        </p:nvGraphicFramePr>
        <p:xfrm>
          <a:off x="581891" y="918035"/>
          <a:ext cx="8031145" cy="4568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Worksheet" r:id="rId4" imgW="5991343" imgH="4200532" progId="Excel.Sheet.12">
                  <p:embed/>
                </p:oleObj>
              </mc:Choice>
              <mc:Fallback>
                <p:oleObj name="Worksheet" r:id="rId4" imgW="5991343" imgH="42005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1891" y="918035"/>
                        <a:ext cx="8031145" cy="4568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4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Experiment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143000"/>
            <a:ext cx="38100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20, 30, 40, 50,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60, 70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80 and 90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percent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generations, i.e. level of hybridization.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hree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ways, i.e. place of hybridization: random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generations,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initial and ending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ones.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CB04-07DF-4671-8C04-EC81BDC4FB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milandjo\Desktop\g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ft Arrow 8"/>
          <p:cNvSpPr/>
          <p:nvPr/>
        </p:nvSpPr>
        <p:spPr>
          <a:xfrm>
            <a:off x="4419600" y="3643884"/>
            <a:ext cx="23622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 II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A83B-991C-4E40-BA78-B7B14519E3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417493"/>
              </p:ext>
            </p:extLst>
          </p:nvPr>
        </p:nvGraphicFramePr>
        <p:xfrm>
          <a:off x="838200" y="1143000"/>
          <a:ext cx="7467604" cy="4724412"/>
        </p:xfrm>
        <a:graphic>
          <a:graphicData uri="http://schemas.openxmlformats.org/drawingml/2006/table">
            <a:tbl>
              <a:tblPr/>
              <a:tblGrid>
                <a:gridCol w="457380"/>
                <a:gridCol w="378218"/>
                <a:gridCol w="281466"/>
                <a:gridCol w="351831"/>
                <a:gridCol w="369423"/>
                <a:gridCol w="325443"/>
                <a:gridCol w="228690"/>
                <a:gridCol w="334239"/>
                <a:gridCol w="351831"/>
                <a:gridCol w="360626"/>
                <a:gridCol w="202301"/>
                <a:gridCol w="325443"/>
                <a:gridCol w="334239"/>
                <a:gridCol w="351831"/>
                <a:gridCol w="246281"/>
                <a:gridCol w="387014"/>
                <a:gridCol w="334239"/>
                <a:gridCol w="378218"/>
                <a:gridCol w="263872"/>
                <a:gridCol w="325443"/>
                <a:gridCol w="325443"/>
                <a:gridCol w="343035"/>
                <a:gridCol w="211098"/>
              </a:tblGrid>
              <a:tr h="1687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Name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GAemc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7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rnd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begin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end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f.a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rnd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begin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end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f.a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rnd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begin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end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f.a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rnd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begin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end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f.a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rnd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begin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end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f.a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eil76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8.93%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2.46%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2.13%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1.25%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1.80%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0.99%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0.96%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1.62%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0.92%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0.77%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1.58%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0.44%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0.22%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1.14%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0.37%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0.18%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pr76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5.39%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0.60%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0.41%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0.34%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0.32%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0.24%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0.19%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1.7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0.25%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0.17%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0.20%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0.16%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0.09%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0.17%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0.11%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0.07%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gr96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6.46%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1.7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1.68%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0.78%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1.37%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0.59%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0.55%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0.94%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0.59%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0.55%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0.78%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0.59%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0.55%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0.82%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0.55%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0.47%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4.9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rat99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6.14%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1.9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2.53%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1.82%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1.62%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2.67%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0.71%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2.81%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0.62%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0.56%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2.13%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0.53%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0.39%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1.28%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0.43%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0.38%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kroA100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6.67%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1.09%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0.73%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0.38%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0.84%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0.38%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0.33%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0.19%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0.22%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0.12%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0.18%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0.08%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0.03%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0.16%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0.03%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0.02%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kroB100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7.02%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1.61%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1.15%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1.02%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1.26%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0.53%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0.72%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0.42%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0.71%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0.47%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0.35%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0.76%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0.38%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kroC100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6.61%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2.20%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1.05%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0.99%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1.19%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0.90%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0.75%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0.97%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0.63%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0.52%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0.79%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0.44%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0.37%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0.74%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0.38%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0.36%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kroD100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7.67%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2.20%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1.87%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2.11%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2.39%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2.02%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1.47%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1.44%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1.17%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0.97%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1.26%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0.89%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0.67%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0.97%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0.54%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0.46%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lin105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8.54%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1.50%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1.11%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1.19%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0.89%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1.4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0.83%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0.41%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0.71%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0.37%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0.29%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0.46%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0.23%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0.23%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ch150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8.69%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5.4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2.94%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2.52%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2.34%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2.17%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1.89%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1.83%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6.9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1.77%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1.58%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1.37%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1.63%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1.46%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1.36%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8.7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1.31%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1.19%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0.92%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*pr439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10.45%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3.7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4.92%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4.35%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3.48%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4.59%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3.43%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2.96%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4.04%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3.16%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2.81%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3.34%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2.92%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2.56%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36.8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3.62%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3.13%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2.45%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GGAemc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rnd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begin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end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f.a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rnd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begin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end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f.a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rnd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begin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end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f.a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rnd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begin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end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f.a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eil76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0.04%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4.5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0.15%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0.04%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0.04%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0.18%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0.07%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0.04%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3.7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0.44%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0.15%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0.11%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1.07%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0.22%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0.11%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pr76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0.04%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4.1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0.07%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0.04%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0.04%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0.12%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0.05%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0.11%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0.06%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0.15%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0.11%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0.06%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gr96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0.12%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8.4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0.23%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0.16%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0.12%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7.7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0.27%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0.23%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0.39%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0.35%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0.27%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0.74%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0.35%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0.31%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5.6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rat99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11.9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0.07%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0.56%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0.05%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0.02%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9.7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0.61%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0.16%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0.05%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8.5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1.13%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0.25%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7.4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kroA100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0.01%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0.05%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kroB100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5.8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0.22%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0.12%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0.09%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0.31%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0.37%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0.22%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4.9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0.52%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0.24%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0.81%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0.29%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3.7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kroC100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0.23%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5.3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0.37%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0.32%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0.23%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0.57%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0.56%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0.22%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0.52%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0.34%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0.29%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3.7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0.55%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0.32%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0.32%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kroD100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0.08%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5.6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0.32%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0.28%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0.08%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0.58%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0.31%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0.26%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4.7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0.61%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0.45%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0.88%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0.53%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0.45%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lin105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4.6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0.12%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0.09%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0.11%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0.15%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3.8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0.13%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0.12%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0.09%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0.21%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0.17%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0.12%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ch150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0.30%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15.2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0.81%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0.35%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0.30%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14.1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0.86%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0.42%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0.37%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0.96%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0.69%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0.54%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1.16%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0.97%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0.84%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10.7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*pr439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1.30%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91.8</a:t>
                      </a:r>
                    </a:p>
                  </a:txBody>
                  <a:tcPr marL="8082" marR="8082" marT="808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1.72%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1.66%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1.34%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78.9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2.28%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2.14%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1.97%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2.78%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2.18%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2.03%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3.26%</a:t>
                      </a:r>
                    </a:p>
                  </a:txBody>
                  <a:tcPr marL="8082" marR="8082" marT="80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2.91%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2.31%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52.4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82" marR="8082" marT="80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0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 II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704C-E995-49C7-A2DE-AC73554B53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Chart 9" descr="pr439" title="pr4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380159"/>
              </p:ext>
            </p:extLst>
          </p:nvPr>
        </p:nvGraphicFramePr>
        <p:xfrm>
          <a:off x="4101353" y="3688975"/>
          <a:ext cx="4343400" cy="179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 descr="pr439" title="pr4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565695"/>
              </p:ext>
            </p:extLst>
          </p:nvPr>
        </p:nvGraphicFramePr>
        <p:xfrm>
          <a:off x="609600" y="1143000"/>
          <a:ext cx="3352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5486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running time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linearly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increases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by the amount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of hybridization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4800" y="3209380"/>
            <a:ext cx="4863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quality of solution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improves by the amount of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hybridization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Users\milandjo\Desktop\level_of_hibrid_all_cases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1869"/>
            <a:ext cx="3733800" cy="222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4800" y="5486545"/>
            <a:ext cx="48633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quality of solution improved from over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no hybridization to approximately 3% at half hybridization and to 1.3% off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optimal at total hybridization</a:t>
            </a:r>
          </a:p>
        </p:txBody>
      </p:sp>
    </p:spTree>
    <p:extLst>
      <p:ext uri="{BB962C8B-B14F-4D97-AF65-F5344CB8AC3E}">
        <p14:creationId xmlns:p14="http://schemas.microsoft.com/office/powerpoint/2010/main" val="42354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Results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0F09-91F7-4038-8C5E-785060CA75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milandjo\Desktop\stat_obd\place_of_hibrid_90prc_all_cases2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70330"/>
            <a:ext cx="4038600" cy="30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15240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statistical analysis was performed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applying one-way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ANOVA test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nonparametric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Kruskal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-Wallis Test (KWT) was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43" name="TextBox 5242"/>
          <p:cNvSpPr txBox="1"/>
          <p:nvPr/>
        </p:nvSpPr>
        <p:spPr>
          <a:xfrm>
            <a:off x="5181600" y="4931297"/>
            <a:ext cx="25213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Level of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hybridization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90%: All cases</a:t>
            </a:r>
          </a:p>
        </p:txBody>
      </p:sp>
      <p:pic>
        <p:nvPicPr>
          <p:cNvPr id="5269" name="Picture 149" descr="C:\Users\milandjo\Desktop\stat_obd\place_of_hibrid_10prc_all_cases2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66" y="2170331"/>
            <a:ext cx="4052034" cy="304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44" name="Rectangle 5243"/>
          <p:cNvSpPr/>
          <p:nvPr/>
        </p:nvSpPr>
        <p:spPr>
          <a:xfrm>
            <a:off x="1295400" y="4941402"/>
            <a:ext cx="25213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Level of hybridization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%: All cases</a:t>
            </a:r>
          </a:p>
        </p:txBody>
      </p:sp>
    </p:spTree>
    <p:extLst>
      <p:ext uri="{BB962C8B-B14F-4D97-AF65-F5344CB8AC3E}">
        <p14:creationId xmlns:p14="http://schemas.microsoft.com/office/powerpoint/2010/main" val="3670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Hypotheses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lvl="1">
              <a:buFont typeface="Wingdings" pitchFamily="2" charset="2"/>
              <a:buChar char="ü"/>
            </a:pPr>
            <a:r>
              <a:rPr lang="sl-SI" sz="2600" dirty="0" smtClean="0">
                <a:latin typeface="Times New Roman" pitchFamily="18" charset="0"/>
                <a:cs typeface="Times New Roman" pitchFamily="18" charset="0"/>
              </a:rPr>
              <a:t>Traveling Salesman Problem (TSP)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Methods for Solving TSP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All-Pairs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hortest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ath Problem (APSP)</a:t>
            </a:r>
            <a:endParaRPr lang="sl-SI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Grafted GA for the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TSP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Experiments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Evaluation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Traveling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Visitor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Problem (TVP)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Experiments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Contribution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Science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DE0D-2262-48D1-B9C8-4009AD1856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662D-4514-4AF5-9ED4-9B6B2FDF5329}" type="datetime1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8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" y="0"/>
            <a:ext cx="9144000" cy="6886620"/>
          </a:xfrm>
          <a:noFill/>
        </p:spPr>
      </p:pic>
      <p:sp>
        <p:nvSpPr>
          <p:cNvPr id="8" name="Rectangle 7"/>
          <p:cNvSpPr/>
          <p:nvPr/>
        </p:nvSpPr>
        <p:spPr>
          <a:xfrm>
            <a:off x="76200" y="304800"/>
            <a:ext cx="83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3366"/>
                </a:solidFill>
                <a:latin typeface="Arial"/>
                <a:cs typeface="Arial"/>
                <a:hlinkClick r:id="rId3" action="ppaction://hlinkfile"/>
              </a:rPr>
              <a:t> TVP</a:t>
            </a:r>
            <a:endParaRPr lang="en-US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2362200" y="1676400"/>
            <a:ext cx="2438400" cy="762000"/>
          </a:xfrm>
          <a:prstGeom prst="line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</p:spPr>
      </p:cxnSp>
      <p:pic>
        <p:nvPicPr>
          <p:cNvPr id="10" name="Picture 9" descr="C:\Users\milandjo\Desktop\prezentacija dispozicije\fluy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381000"/>
            <a:ext cx="20764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5"/>
          <p:cNvCxnSpPr>
            <a:cxnSpLocks noChangeShapeType="1"/>
          </p:cNvCxnSpPr>
          <p:nvPr/>
        </p:nvCxnSpPr>
        <p:spPr bwMode="auto">
          <a:xfrm flipV="1">
            <a:off x="4343400" y="1678709"/>
            <a:ext cx="381000" cy="1140691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12" name="Straight Connector 15"/>
          <p:cNvCxnSpPr>
            <a:cxnSpLocks noChangeShapeType="1"/>
          </p:cNvCxnSpPr>
          <p:nvPr/>
        </p:nvCxnSpPr>
        <p:spPr bwMode="auto">
          <a:xfrm>
            <a:off x="3810000" y="2686050"/>
            <a:ext cx="533400" cy="1333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13" name="Straight Connector 15"/>
          <p:cNvCxnSpPr>
            <a:cxnSpLocks noChangeShapeType="1"/>
          </p:cNvCxnSpPr>
          <p:nvPr/>
        </p:nvCxnSpPr>
        <p:spPr bwMode="auto">
          <a:xfrm>
            <a:off x="3276600" y="2656032"/>
            <a:ext cx="533400" cy="381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14" name="Straight Connector 15"/>
          <p:cNvCxnSpPr>
            <a:cxnSpLocks noChangeShapeType="1"/>
          </p:cNvCxnSpPr>
          <p:nvPr/>
        </p:nvCxnSpPr>
        <p:spPr bwMode="auto">
          <a:xfrm>
            <a:off x="2859088" y="2656032"/>
            <a:ext cx="417512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15" name="Straight Connector 15"/>
          <p:cNvCxnSpPr>
            <a:cxnSpLocks noChangeShapeType="1"/>
          </p:cNvCxnSpPr>
          <p:nvPr/>
        </p:nvCxnSpPr>
        <p:spPr bwMode="auto">
          <a:xfrm>
            <a:off x="2362200" y="2438400"/>
            <a:ext cx="496888" cy="21820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60005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Traveling Visitor Problem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sr-Latn-RS" sz="1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1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1800" b="1" dirty="0" smtClean="0">
                    <a:latin typeface="Times New Roman" pitchFamily="18" charset="0"/>
                    <a:cs typeface="Times New Roman" pitchFamily="18" charset="0"/>
                  </a:rPr>
                  <a:t>Traveling Visitor Problem</a:t>
                </a:r>
                <a:r>
                  <a:rPr lang="sr-Latn-RS" sz="1800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1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  <a:cs typeface="Times New Roman" pitchFamily="18" charset="0"/>
                      </a:rPr>
                      <m:t>𝐺</m:t>
                    </m:r>
                    <m:r>
                      <a:rPr lang="en-US" sz="1800" i="1" dirty="0" smtClean="0">
                        <a:latin typeface="Cambria Math"/>
                        <a:cs typeface="Times New Roman" pitchFamily="18" charset="0"/>
                      </a:rPr>
                      <m:t>=(</m:t>
                    </m:r>
                    <m:r>
                      <a:rPr lang="en-US" sz="1800" i="1" dirty="0" err="1">
                        <a:latin typeface="Cambria Math"/>
                        <a:cs typeface="Times New Roman" pitchFamily="18" charset="0"/>
                      </a:rPr>
                      <m:t>𝑉</m:t>
                    </m:r>
                    <m:r>
                      <a:rPr lang="en-US" sz="1800" i="1" dirty="0" err="1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1800" i="1" dirty="0" err="1">
                        <a:latin typeface="Cambria Math"/>
                        <a:cs typeface="Times New Roman" pitchFamily="18" charset="0"/>
                      </a:rPr>
                      <m:t>𝐸</m:t>
                    </m:r>
                    <m:r>
                      <a:rPr lang="en-US" sz="1800" i="1" dirty="0" err="1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1800" b="0" i="1" dirty="0" smtClean="0">
                        <a:latin typeface="Cambria Math"/>
                        <a:cs typeface="Times New Roman" pitchFamily="18" charset="0"/>
                      </a:rPr>
                      <m:t>𝑐</m:t>
                    </m:r>
                    <m:r>
                      <a:rPr lang="en-US" sz="1800" i="1" dirty="0">
                        <a:latin typeface="Cambria Math"/>
                        <a:cs typeface="Times New Roman" pitchFamily="18" charset="0"/>
                      </a:rPr>
                      <m:t>), </m:t>
                    </m:r>
                  </m:oMath>
                </a14:m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cs typeface="Times New Roman" pitchFamily="18" charset="0"/>
                      </a:rPr>
                      <m:t>𝑉</m:t>
                    </m:r>
                    <m:r>
                      <a:rPr lang="sr-Latn-RS" sz="1800" b="0" i="1" smtClean="0">
                        <a:latin typeface="Cambria Math"/>
                        <a:cs typeface="Times New Roman" pitchFamily="18" charset="0"/>
                      </a:rPr>
                      <m:t>=  </m:t>
                    </m:r>
                    <m:r>
                      <a:rPr lang="sr-Latn-RS" sz="1800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sr-Latn-RS" sz="1800" b="0" i="1" smtClean="0">
                        <a:latin typeface="Cambria Math"/>
                        <a:cs typeface="Times New Roman" pitchFamily="18" charset="0"/>
                      </a:rPr>
                      <m:t> ∪</m:t>
                    </m:r>
                    <m:r>
                      <a:rPr lang="sr-Latn-RS" sz="1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𝑋</m:t>
                    </m:r>
                    <m:r>
                      <a:rPr lang="sr-Latn-RS" sz="1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sr-Latn-RS" sz="1800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sr-Latn-RS" sz="1800" b="0" i="1" smtClean="0">
                        <a:latin typeface="Cambria Math"/>
                        <a:cs typeface="Times New Roman" pitchFamily="18" charset="0"/>
                      </a:rPr>
                      <m:t> ∩</m:t>
                    </m:r>
                    <m:r>
                      <a:rPr lang="sr-Latn-RS" sz="1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𝑋</m:t>
                    </m:r>
                    <m:r>
                      <a:rPr lang="sr-Latn-RS" sz="1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 ∅</m:t>
                    </m:r>
                  </m:oMath>
                </a14:m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 belongs 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to</a:t>
                </a:r>
                <a:r>
                  <a:rPr lang="sr-Latn-RS" sz="1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interesting 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sites in the city,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 belongs to crossroads in the city , a set of edges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and</a:t>
                </a:r>
                <a:r>
                  <a:rPr lang="sr-Latn-RS" sz="1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cost of travelling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  <a:cs typeface="Times New Roman" pitchFamily="18" charset="0"/>
                      </a:rPr>
                      <m:t>𝑐</m:t>
                    </m:r>
                  </m:oMath>
                </a14:m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. The goal is to find the shortest closed walk through all 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vertices</a:t>
                </a:r>
                <a:r>
                  <a:rPr lang="sr-Latn-RS" sz="1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, according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  <a:cs typeface="Times New Roman" pitchFamily="18" charset="0"/>
                      </a:rPr>
                      <m:t>𝑐</m:t>
                    </m:r>
                  </m:oMath>
                </a14:m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 in graph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  <a:cs typeface="Times New Roman" pitchFamily="18" charset="0"/>
                      </a:rPr>
                      <m:t>𝐺</m:t>
                    </m:r>
                  </m:oMath>
                </a14:m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, although we may walk through vertices from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sr-Latn-RS" sz="1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800" dirty="0" smtClean="0">
                    <a:latin typeface="Times New Roman"/>
                  </a:rPr>
                  <a:t>This </a:t>
                </a:r>
                <a:r>
                  <a:rPr lang="en-US" sz="1800" dirty="0">
                    <a:latin typeface="Times New Roman"/>
                  </a:rPr>
                  <a:t>problem, by the knowledge of the authors, has no references in </a:t>
                </a:r>
                <a:r>
                  <a:rPr lang="en-US" sz="1800" dirty="0" smtClean="0">
                    <a:latin typeface="Times New Roman"/>
                  </a:rPr>
                  <a:t>publications</a:t>
                </a:r>
                <a:r>
                  <a:rPr lang="sr-Latn-RS" sz="1800" dirty="0" smtClean="0">
                    <a:latin typeface="Times New Roman"/>
                  </a:rPr>
                  <a:t> at the</a:t>
                </a:r>
                <a:r>
                  <a:rPr lang="en-US" sz="1800" dirty="0" smtClean="0">
                    <a:latin typeface="Times New Roman"/>
                  </a:rPr>
                  <a:t> </a:t>
                </a:r>
                <a:r>
                  <a:rPr lang="en-US" sz="1800" dirty="0">
                    <a:latin typeface="Times New Roman"/>
                  </a:rPr>
                  <a:t>date of writing it.</a:t>
                </a:r>
                <a:endParaRPr lang="en-US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674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AD85-7F62-4AA8-AECC-6E2362683E85}" type="datetime1">
              <a:rPr lang="en-US" smtClean="0"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Hypotheses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lvl="1">
              <a:buFont typeface="Wingdings" pitchFamily="2" charset="2"/>
              <a:buChar char="ü"/>
            </a:pPr>
            <a:r>
              <a:rPr lang="sl-SI" sz="2600" dirty="0" smtClean="0">
                <a:latin typeface="Times New Roman" pitchFamily="18" charset="0"/>
                <a:cs typeface="Times New Roman" pitchFamily="18" charset="0"/>
              </a:rPr>
              <a:t>Traveling Salesman Problem (TSP)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Methods for Solving TSP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All-Pairs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hortest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ath Problem (APSP)</a:t>
            </a:r>
            <a:endParaRPr lang="sl-SI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Grafted GA for the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TSP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Experiments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Evaluation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Traveling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Visitor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Problem (TVP)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Experiments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Contribution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Science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Conclusions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DE0D-2262-48D1-B9C8-4009AD1856BF}" type="datetime1">
              <a:rPr lang="en-US" smtClean="0"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l-SI" dirty="0">
                <a:latin typeface="Times New Roman" pitchFamily="18" charset="0"/>
                <a:cs typeface="Times New Roman" pitchFamily="18" charset="0"/>
              </a:rPr>
              <a:t>lgorithms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Solving TVP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5DEE-D999-4EE4-A60D-C4FE985E8BBB}" type="datetime1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20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endParaRPr lang="sl-SI" sz="2000" dirty="0">
              <a:latin typeface="Times New Roman"/>
            </a:endParaRPr>
          </a:p>
          <a:p>
            <a:r>
              <a:rPr lang="en-US" sz="2000" dirty="0" smtClean="0">
                <a:latin typeface="Times New Roman"/>
              </a:rPr>
              <a:t>The </a:t>
            </a:r>
            <a:r>
              <a:rPr lang="en-US" sz="2000" dirty="0">
                <a:latin typeface="Times New Roman"/>
              </a:rPr>
              <a:t>simplest approach of solving TVP is to visit all places as are ordered in the </a:t>
            </a:r>
            <a:r>
              <a:rPr lang="en-US" sz="2000" dirty="0" smtClean="0">
                <a:latin typeface="Times New Roman"/>
              </a:rPr>
              <a:t>city’s tourist </a:t>
            </a:r>
            <a:r>
              <a:rPr lang="en-US" sz="2000" dirty="0">
                <a:latin typeface="Times New Roman"/>
              </a:rPr>
              <a:t>maps and then come back to the starting site.</a:t>
            </a:r>
            <a:r>
              <a:rPr lang="sl-SI" sz="2000" dirty="0" smtClean="0">
                <a:latin typeface="Times New Roman"/>
              </a:rPr>
              <a:t> </a:t>
            </a:r>
          </a:p>
          <a:p>
            <a:endParaRPr lang="sl-SI" sz="2000" dirty="0">
              <a:latin typeface="Times New Roman"/>
            </a:endParaRPr>
          </a:p>
          <a:p>
            <a:endParaRPr lang="en-US" sz="2000" dirty="0">
              <a:latin typeface="Times New Roman"/>
            </a:endParaRPr>
          </a:p>
          <a:p>
            <a:endParaRPr lang="en-US" dirty="0"/>
          </a:p>
        </p:txBody>
      </p:sp>
      <p:pic>
        <p:nvPicPr>
          <p:cNvPr id="7170" name="Picture 2" descr="C:\Users\milandjo\Desktop\na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4764161" cy="35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ilandjo\Desktop\map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91" y="2971800"/>
            <a:ext cx="3510335" cy="175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Adapted Floyd−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Warshall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l-SI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l-SI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l-SI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l-SI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5A7-576E-4EA9-A1DE-D1D38FF567C0}" type="datetime1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21</a:t>
            </a:fld>
            <a:endParaRPr lang="en-US"/>
          </a:p>
        </p:txBody>
      </p:sp>
      <p:pic>
        <p:nvPicPr>
          <p:cNvPr id="4098" name="Picture 2" descr="C:\Users\milandjo\Desktop\afw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9" y="1333499"/>
            <a:ext cx="4603751" cy="423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milandjo\Desktop\sx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37603"/>
            <a:ext cx="375198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0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l-SI" dirty="0">
                <a:latin typeface="Times New Roman" pitchFamily="18" charset="0"/>
                <a:cs typeface="Times New Roman" pitchFamily="18" charset="0"/>
              </a:rPr>
              <a:t>lgorithms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Solving TVP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E992-D1AF-4F5F-A438-53FA89DD9F47}" type="datetime1">
              <a:rPr lang="en-US" smtClean="0"/>
              <a:t>8/13/2012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Grafted Genetic Algorithm and Traveling Visitor Problem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22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7" name="Picture 3" descr="C:\Users\milandjo\Desktop\kop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529253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ilandjo\Desktop\map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772" y="2971800"/>
            <a:ext cx="2902046" cy="145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3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Experiment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R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nstances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Koper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Belgrade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(x2)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Venice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400" dirty="0" err="1" smtClean="0">
                <a:latin typeface="Times New Roman"/>
              </a:rPr>
              <a:t>Two</a:t>
            </a:r>
            <a:r>
              <a:rPr lang="sr-Latn-RS" sz="2400" dirty="0" smtClean="0">
                <a:latin typeface="Times New Roman"/>
              </a:rPr>
              <a:t> </a:t>
            </a:r>
            <a:r>
              <a:rPr lang="sr-Latn-RS" sz="2400" dirty="0" err="1" smtClean="0">
                <a:latin typeface="Times New Roman"/>
              </a:rPr>
              <a:t>artificial</a:t>
            </a:r>
            <a:r>
              <a:rPr lang="sr-Latn-RS" sz="2400" dirty="0" smtClean="0">
                <a:latin typeface="Times New Roman"/>
              </a:rPr>
              <a:t> </a:t>
            </a:r>
            <a:r>
              <a:rPr lang="sr-Latn-RS" sz="2400" dirty="0" err="1" smtClean="0">
                <a:latin typeface="Times New Roman"/>
              </a:rPr>
              <a:t>instances</a:t>
            </a:r>
            <a:r>
              <a:rPr lang="sr-Latn-RS" sz="2400" dirty="0" smtClean="0">
                <a:latin typeface="Times New Roman"/>
              </a:rPr>
              <a:t> </a:t>
            </a:r>
            <a:r>
              <a:rPr lang="sr-Latn-RS" sz="2400" dirty="0" err="1" smtClean="0">
                <a:latin typeface="Times New Roman"/>
              </a:rPr>
              <a:t>from</a:t>
            </a:r>
            <a:r>
              <a:rPr lang="sr-Latn-RS" sz="2400" dirty="0" smtClean="0">
                <a:latin typeface="Times New Roman"/>
              </a:rPr>
              <a:t> TSPLIB: lin318 </a:t>
            </a:r>
            <a:r>
              <a:rPr lang="sr-Latn-RS" sz="2400" dirty="0" err="1" smtClean="0">
                <a:latin typeface="Times New Roman"/>
              </a:rPr>
              <a:t>and</a:t>
            </a:r>
            <a:r>
              <a:rPr lang="sr-Latn-RS" sz="2400" dirty="0" smtClean="0">
                <a:latin typeface="Times New Roman"/>
              </a:rPr>
              <a:t> pr1002.</a:t>
            </a:r>
          </a:p>
          <a:p>
            <a:pPr marL="0" indent="0">
              <a:buNone/>
            </a:pPr>
            <a:endParaRPr lang="en-US" sz="2400" dirty="0" smtClean="0">
              <a:latin typeface="Times New Roman"/>
            </a:endParaRPr>
          </a:p>
          <a:p>
            <a:r>
              <a:rPr lang="sr-Latn-RS" sz="2400" dirty="0" err="1" smtClean="0">
                <a:latin typeface="Times New Roman"/>
              </a:rPr>
              <a:t>Tested</a:t>
            </a:r>
            <a:r>
              <a:rPr lang="sr-Latn-RS" sz="2400" dirty="0" smtClean="0">
                <a:latin typeface="Times New Roman"/>
              </a:rPr>
              <a:t> </a:t>
            </a:r>
            <a:r>
              <a:rPr lang="sr-Latn-RS" sz="2400" dirty="0" err="1" smtClean="0">
                <a:latin typeface="Times New Roman"/>
              </a:rPr>
              <a:t>Methods</a:t>
            </a:r>
            <a:r>
              <a:rPr lang="sr-Latn-RS" sz="2400" dirty="0">
                <a:latin typeface="Times New Roman"/>
              </a:rPr>
              <a:t>: </a:t>
            </a:r>
            <a:r>
              <a:rPr lang="sr-Latn-RS" sz="2400" dirty="0" smtClean="0">
                <a:latin typeface="Times New Roman"/>
              </a:rPr>
              <a:t>Naive </a:t>
            </a:r>
            <a:r>
              <a:rPr lang="sr-Latn-RS" sz="2400" dirty="0" err="1" smtClean="0">
                <a:latin typeface="Times New Roman"/>
              </a:rPr>
              <a:t>and</a:t>
            </a:r>
            <a:r>
              <a:rPr lang="sr-Latn-RS" sz="2400" dirty="0" smtClean="0">
                <a:latin typeface="Times New Roman"/>
              </a:rPr>
              <a:t> </a:t>
            </a:r>
            <a:r>
              <a:rPr lang="sr-Latn-RS" sz="2400" dirty="0" err="1" smtClean="0">
                <a:latin typeface="Times New Roman"/>
              </a:rPr>
              <a:t>Koper</a:t>
            </a:r>
            <a:r>
              <a:rPr lang="sr-Latn-RS" sz="2400" dirty="0" smtClean="0">
                <a:latin typeface="Times New Roman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9ADC-0C4C-4179-AD12-D2E21BEAD559}" type="datetime1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16D7-ED4F-4235-A5A8-4B92DED444C3}" type="datetime1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349666"/>
              </p:ext>
            </p:extLst>
          </p:nvPr>
        </p:nvGraphicFramePr>
        <p:xfrm>
          <a:off x="1371600" y="1447801"/>
          <a:ext cx="6400801" cy="4067445"/>
        </p:xfrm>
        <a:graphic>
          <a:graphicData uri="http://schemas.openxmlformats.org/drawingml/2006/table">
            <a:tbl>
              <a:tblPr/>
              <a:tblGrid>
                <a:gridCol w="975360"/>
                <a:gridCol w="772159"/>
                <a:gridCol w="751840"/>
                <a:gridCol w="1727201"/>
                <a:gridCol w="975360"/>
                <a:gridCol w="1198881"/>
              </a:tblGrid>
              <a:tr h="529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Name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Methods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Tour Cost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Difference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Koper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Naïve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2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Koper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4042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4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Belgrade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Naïve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100389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2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Koper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94246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Naïve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122119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8.77%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2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Koper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112275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Venice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Naïve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24.24%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2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Koper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21448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lin318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Naïve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921499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249.08%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2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Koper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263983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pr1002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Naïve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11818732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354.46%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2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Koper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2600585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43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Results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2" action="ppaction://hlinkfile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Koper120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Venice210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Belgrade250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D98B-E2D5-42C8-9ED3-D53C29808960}" type="datetime1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Contribution to Science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lvl="1">
              <a:buFont typeface="Wingdings" pitchFamily="2" charset="2"/>
              <a:buChar char="ü"/>
            </a:pPr>
            <a:r>
              <a:rPr lang="sl-SI" sz="2600" dirty="0" smtClean="0">
                <a:latin typeface="Times New Roman" pitchFamily="18" charset="0"/>
                <a:cs typeface="Times New Roman" pitchFamily="18" charset="0"/>
              </a:rPr>
              <a:t>Traveling Salesman Problem (TSP)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Methods for Solving TSP</a:t>
            </a:r>
            <a:endParaRPr lang="sl-SI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Grafted GA for the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TSP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Experiments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Evaluation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Traveling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Visitor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Problem (TVP)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Experiments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Contribution to Science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Conclusions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DE0D-2262-48D1-B9C8-4009AD1856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Contribution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Science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Contributions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the science consist of the following results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Construction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GGA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solving the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TSP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RS" sz="2400" dirty="0" err="1" smtClean="0">
                <a:latin typeface="Times New Roman" pitchFamily="18" charset="0"/>
                <a:cs typeface="Times New Roman" pitchFamily="18" charset="0"/>
              </a:rPr>
              <a:t>Insights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sr-Latn-RS" sz="2400" dirty="0" err="1" smtClean="0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dirty="0" err="1" smtClean="0">
                <a:latin typeface="Times New Roman" pitchFamily="18" charset="0"/>
                <a:cs typeface="Times New Roman" pitchFamily="18" charset="0"/>
              </a:rPr>
              <a:t>levels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dirty="0" err="1" smtClean="0">
                <a:latin typeface="Times New Roman" pitchFamily="18" charset="0"/>
                <a:cs typeface="Times New Roman" pitchFamily="18" charset="0"/>
              </a:rPr>
              <a:t>places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sr-Latn-RS" sz="2400" dirty="0" err="1" smtClean="0">
                <a:latin typeface="Times New Roman" pitchFamily="18" charset="0"/>
                <a:cs typeface="Times New Roman" pitchFamily="18" charset="0"/>
              </a:rPr>
              <a:t>hybridization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for GGA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Construction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method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solving the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TVP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RS" sz="2400" dirty="0" err="1" smtClean="0">
                <a:latin typeface="Times New Roman" pitchFamily="18" charset="0"/>
                <a:cs typeface="Times New Roman" pitchFamily="18" charset="0"/>
              </a:rPr>
              <a:t>Construction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sr-Latn-RS" sz="2400" dirty="0" err="1" smtClean="0">
                <a:latin typeface="Times New Roman" pitchFamily="18" charset="0"/>
                <a:cs typeface="Times New Roman" pitchFamily="18" charset="0"/>
              </a:rPr>
              <a:t>improved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FW </a:t>
            </a:r>
            <a:r>
              <a:rPr lang="sr-Latn-RS" sz="2400" dirty="0" err="1" smtClean="0">
                <a:latin typeface="Times New Roman" pitchFamily="18" charset="0"/>
                <a:cs typeface="Times New Roman" pitchFamily="18" charset="0"/>
              </a:rPr>
              <a:t>algorithm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for APSP.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Solutions 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TVP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cities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Koper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Belgrade and Venice.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026-C1A9-4543-8D13-608289A66088}" type="datetime1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Contribution to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55000" lnSpcReduction="20000"/>
          </a:bodyPr>
          <a:lstStyle/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The results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of PhD Thesis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are published in the following articles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Djordjevic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Influence of Grafting a Hybrid Searcher Into the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Evolutionary Algorithm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Proceedings of the 17th International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Electrotechnical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Computer Science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Conference,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Portoroz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Slovenia (2008), 115–118.</a:t>
            </a:r>
          </a:p>
          <a:p>
            <a:pPr>
              <a:buFont typeface="Wingdings" pitchFamily="2" charset="2"/>
              <a:buChar char="ü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Djordjevic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M. Tuba, and B.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Djordjevic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Impact of Grafting a 2-opt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Algorithm Based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Local Searcher Into the Genetic Algorithm, Proceedings of the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5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WSEAS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international conference on Applied informatics and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communications, AIC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2009, Moscow, Russia (2009), 485–490.</a:t>
            </a:r>
          </a:p>
          <a:p>
            <a:pPr>
              <a:buFont typeface="Wingdings" pitchFamily="2" charset="2"/>
              <a:buChar char="ü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Djordjevic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and A.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Brodnik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Quantitative Analysis of Separate and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Combined Performance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of Local Searcher and Genetic Algorithm, Book of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Abstract of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International Conference on Operations Research, OR 2011, Zurich,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Switzerland (2011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), 130.</a:t>
            </a:r>
          </a:p>
          <a:p>
            <a:pPr>
              <a:buFont typeface="Wingdings" pitchFamily="2" charset="2"/>
              <a:buChar char="ü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Djordjevic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and A.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Brodnik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Quantitative Analysis of Separate and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Combined Performance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of Local Searcher and Genetic Algorithm, Proceedings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33rd International Conference on Information Technology Interfaces,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ITI 2011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Dubrovnik, Croatia (2011), 515–520.</a:t>
            </a:r>
          </a:p>
          <a:p>
            <a:pPr>
              <a:buFont typeface="Wingdings" pitchFamily="2" charset="2"/>
              <a:buChar char="ü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Djordjevic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Grgurovic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and A.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Brodnik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The Traveling Visitor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Problem and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Koper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Algorithm for Solving It, Book of Abstracts of 25th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Conference of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European Chapter on Combinatorial Optimization, ECCO 2012,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Antalya, Turkey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(2012), 10.</a:t>
            </a:r>
          </a:p>
          <a:p>
            <a:pPr>
              <a:buFont typeface="Wingdings" pitchFamily="2" charset="2"/>
              <a:buChar char="ü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Djordjevic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Grgurovic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and A.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Brodnik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The Traveling Visitor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Problem and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Algorithms for Solving It, Book of Abstracts of 3rd Student Conference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on Operational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Research, SCOR 2012, Nottingham, UK (2012), 26. 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Djordjevic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J.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Zibert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Grgurovic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and A.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Brodnik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Methods for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Solving the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Traveling Visitor Problem, Proceedings of the 1st International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Internet and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Business Conference, IBC 2012,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Rovinj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Croatia (2012), 174–179.</a:t>
            </a:r>
          </a:p>
          <a:p>
            <a:pPr>
              <a:buFont typeface="Wingdings" pitchFamily="2" charset="2"/>
              <a:buChar char="ü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Djordjevic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Grgurovic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and A.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Brodnik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Performance Analysis of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Partial Use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of Local Optimization Operator on Genetic Algorithm for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Traveling Salesman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Problem, Business Systems Research, Print ISSN 1847-8344;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Online ISSN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1847-9375, in press.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E992-D1AF-4F5F-A438-53FA89DD9F47}" type="datetime1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r-Latn-R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r-Latn-R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GGA</a:t>
            </a:r>
          </a:p>
          <a:p>
            <a:pPr lvl="0">
              <a:buFont typeface="Wingdings" pitchFamily="2" charset="2"/>
              <a:buChar char="ü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Results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 examples from TSPLIB show that </a:t>
            </a:r>
            <a:r>
              <a:rPr lang="sr-Latn-R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GGA</a:t>
            </a:r>
            <a:r>
              <a:rPr lang="sl-SI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method combines good qualities from both methods applied and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outperforms</a:t>
            </a:r>
            <a:r>
              <a:rPr lang="sl-SI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each individual method. </a:t>
            </a:r>
            <a:endParaRPr lang="sr-Latn-R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quality of solution also improves as we increase the hybridization. </a:t>
            </a:r>
            <a:endParaRPr lang="sr-Latn-R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Even small hybridization of 10% drastically improves solution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sr-Latn-R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Latn-R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TVP</a:t>
            </a:r>
            <a:endParaRPr lang="sr-Latn-R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sr-Latn-RS" sz="2000" dirty="0">
                <a:solidFill>
                  <a:prstClr val="black"/>
                </a:solidFill>
                <a:latin typeface="Times New Roman"/>
              </a:rPr>
              <a:t>D</a:t>
            </a:r>
            <a:r>
              <a:rPr lang="en-US" sz="2000" dirty="0" err="1">
                <a:solidFill>
                  <a:prstClr val="black"/>
                </a:solidFill>
                <a:latin typeface="Times New Roman"/>
              </a:rPr>
              <a:t>escri</a:t>
            </a:r>
            <a:r>
              <a:rPr lang="sr-Latn-RS" sz="2000" dirty="0" err="1">
                <a:solidFill>
                  <a:prstClr val="black"/>
                </a:solidFill>
                <a:latin typeface="Times New Roman"/>
              </a:rPr>
              <a:t>ption</a:t>
            </a:r>
            <a:r>
              <a:rPr lang="sr-Latn-RS" sz="2000" dirty="0">
                <a:solidFill>
                  <a:prstClr val="black"/>
                </a:solidFill>
                <a:latin typeface="Times New Roman"/>
              </a:rPr>
              <a:t> of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 a new problem from graph theory, named the Traveling Visitor Problem (TVP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</a:rPr>
              <a:t>).</a:t>
            </a:r>
            <a:endParaRPr lang="sr-Latn-RS" sz="2000" dirty="0" smtClean="0">
              <a:solidFill>
                <a:prstClr val="black"/>
              </a:solidFill>
              <a:latin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he new problem is similar to the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TSP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when we try to solve it with </a:t>
            </a:r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Naïve Algorithm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 get solutions far from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optimal.</a:t>
            </a:r>
            <a:endParaRPr lang="sr-Latn-R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prstClr val="black"/>
                </a:solidFill>
                <a:latin typeface="Times New Roman"/>
              </a:rPr>
              <a:t>In 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all tested cases </a:t>
            </a:r>
            <a:r>
              <a:rPr lang="sl-SI" sz="2000" dirty="0">
                <a:solidFill>
                  <a:prstClr val="black"/>
                </a:solidFill>
                <a:latin typeface="Times New Roman"/>
              </a:rPr>
              <a:t>the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sl-SI" sz="2000" dirty="0">
                <a:solidFill>
                  <a:prstClr val="black"/>
                </a:solidFill>
                <a:latin typeface="Times New Roman"/>
              </a:rPr>
              <a:t>Koper Algorithm 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outperforms </a:t>
            </a:r>
            <a:r>
              <a:rPr lang="sr-Latn-RS" sz="2000" dirty="0" smtClean="0">
                <a:solidFill>
                  <a:prstClr val="black"/>
                </a:solidFill>
                <a:latin typeface="Times New Roman"/>
              </a:rPr>
              <a:t>the </a:t>
            </a:r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Naïve Algorithm 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</a:rPr>
              <a:t>for 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solving the 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</a:rPr>
              <a:t>Traveling 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Visitor Problem.</a:t>
            </a:r>
            <a:endParaRPr lang="sr-Latn-RS" sz="2000" dirty="0">
              <a:solidFill>
                <a:prstClr val="black"/>
              </a:solidFill>
              <a:latin typeface="Times New Roman"/>
            </a:endParaRPr>
          </a:p>
          <a:p>
            <a:pPr>
              <a:buFont typeface="Wingdings" pitchFamily="2" charset="2"/>
              <a:buChar char="ü"/>
            </a:pPr>
            <a:endParaRPr lang="sr-Latn-RS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endParaRPr lang="sr-Latn-RS" sz="2000" dirty="0">
              <a:solidFill>
                <a:prstClr val="black"/>
              </a:solidFill>
              <a:latin typeface="Times New Roman"/>
            </a:endParaRPr>
          </a:p>
          <a:p>
            <a:pPr lvl="0">
              <a:buFont typeface="Wingdings" pitchFamily="2" charset="2"/>
              <a:buChar char="ü"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endParaRPr lang="sr-Latn-R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E992-D1AF-4F5F-A438-53FA89DD9F47}" type="datetime1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7792-C108-411F-A342-FB03AF755CCD}" type="datetime1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1" y="228600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3366"/>
                </a:solidFill>
                <a:latin typeface="Arial"/>
                <a:cs typeface="Arial"/>
                <a:hlinkClick r:id="rId3" action="ppaction://hlinkfile"/>
              </a:rPr>
              <a:t>TVP</a:t>
            </a:r>
            <a:endParaRPr lang="en-US" dirty="0">
              <a:solidFill>
                <a:srgbClr val="0033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809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Q &amp; </a:t>
            </a:r>
            <a:r>
              <a:rPr lang="sr-Cyrl-RS" sz="40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sl-SI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sl-SI" sz="4000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sl-SI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065F-10F9-4AB7-8FB0-98841C38D754}" type="datetime1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Hypotheses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Research objective of the thesis is to prove the following hypotheses: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Hypothesis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1: The method for solving of TSP that is made of two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independent methods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genetic algorithm and 2-opt heuristic, outperforms each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combined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methods in terms of the quality of solution.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Hypothesis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2: The quality of solution of a special method to the problem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traveling visitor problem, outperforms algorithms for solving general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TSP problem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when they are used for solving traveling visitor problem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DDFA-AE7A-4CB0-B3C7-C4F3BF2C70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TSP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059363"/>
              </a:xfrm>
            </p:spPr>
            <p:txBody>
              <a:bodyPr>
                <a:normAutofit/>
              </a:bodyPr>
              <a:lstStyle/>
              <a:p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Traveling Salesman Problem 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(TSP): Given a complete graph with nonnegative edge costs, find a minimum cost cycle visiting every vertex exactly once [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Menger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, 1932].</a:t>
                </a:r>
              </a:p>
              <a:p>
                <a:endParaRPr lang="en-US" sz="1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TSP</a:t>
                </a:r>
                <a:r>
                  <a:rPr lang="sr-Latn-RS" sz="1900" b="1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Symmetric 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TSP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𝑑</m:t>
                    </m:r>
                    <m:d>
                      <m:dPr>
                        <m:ctrlP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sr-Latn-RS" sz="19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sr-Latn-RS" sz="19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𝑑</m:t>
                    </m:r>
                    <m:d>
                      <m:dPr>
                        <m:ctrlP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r-Latn-RS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sr-Latn-RS" sz="19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r-Latn-RS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sr-Latn-RS" sz="19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sr-Latn-RS" sz="1900" dirty="0" err="1" smtClean="0">
                    <a:latin typeface="Times New Roman" pitchFamily="18" charset="0"/>
                    <a:cs typeface="Times New Roman" pitchFamily="18" charset="0"/>
                  </a:rPr>
                  <a:t>and</a:t>
                </a:r>
                <a:r>
                  <a:rPr lang="sr-Latn-R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RS" sz="19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sr-Latn-RS" sz="1900" b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1900" b="1" dirty="0" err="1" smtClean="0">
                    <a:latin typeface="Times New Roman" pitchFamily="18" charset="0"/>
                    <a:cs typeface="Times New Roman" pitchFamily="18" charset="0"/>
                  </a:rPr>
                  <a:t>ymmetric</a:t>
                </a:r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 TSP</a:t>
                </a:r>
                <a:r>
                  <a:rPr lang="sr-Latn-RS" sz="19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sr-Latn-RS" sz="1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sr-Latn-RS" sz="1900" b="1" dirty="0" err="1">
                    <a:latin typeface="Times New Roman" pitchFamily="18" charset="0"/>
                    <a:cs typeface="Times New Roman" pitchFamily="18" charset="0"/>
                  </a:rPr>
                  <a:t>Machine</a:t>
                </a:r>
                <a:r>
                  <a:rPr lang="sr-Latn-RS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RS" sz="1900" b="1" dirty="0" err="1">
                    <a:latin typeface="Times New Roman" pitchFamily="18" charset="0"/>
                    <a:cs typeface="Times New Roman" pitchFamily="18" charset="0"/>
                  </a:rPr>
                  <a:t>Scheduling</a:t>
                </a:r>
                <a:r>
                  <a:rPr lang="sr-Latn-RS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RS" sz="1900" b="1" dirty="0" err="1" smtClean="0">
                    <a:latin typeface="Times New Roman" pitchFamily="18" charset="0"/>
                    <a:cs typeface="Times New Roman" pitchFamily="18" charset="0"/>
                  </a:rPr>
                  <a:t>Problems</a:t>
                </a:r>
                <a:r>
                  <a:rPr lang="sr-Latn-R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lang="sr-Latn-RS" sz="1900" dirty="0" err="1" smtClean="0">
                    <a:latin typeface="Times New Roman" pitchFamily="18" charset="0"/>
                    <a:cs typeface="Times New Roman" pitchFamily="18" charset="0"/>
                  </a:rPr>
                  <a:t>Emmons</a:t>
                </a:r>
                <a:r>
                  <a:rPr lang="sr-Latn-RS" sz="1900" dirty="0" smtClean="0">
                    <a:latin typeface="Times New Roman" pitchFamily="18" charset="0"/>
                    <a:cs typeface="Times New Roman" pitchFamily="18" charset="0"/>
                  </a:rPr>
                  <a:t>, 1995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], </a:t>
                </a:r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Arc 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Routing </a:t>
                </a:r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Problems</a:t>
                </a:r>
                <a:r>
                  <a:rPr lang="sr-Latn-R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lang="en-US" sz="1800" dirty="0" err="1" smtClean="0">
                    <a:latin typeface="Times New Roman" pitchFamily="18" charset="0"/>
                    <a:cs typeface="Times New Roman" pitchFamily="18" charset="0"/>
                  </a:rPr>
                  <a:t>Gutin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sr-Latn-RS" sz="1800" dirty="0" smtClean="0">
                    <a:latin typeface="Times New Roman" pitchFamily="18" charset="0"/>
                    <a:cs typeface="Times New Roman" pitchFamily="18" charset="0"/>
                  </a:rPr>
                  <a:t> 2002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]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Clustered TSP 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[G</a:t>
                </a:r>
                <a:r>
                  <a:rPr lang="sr-Latn-RS" sz="1900" dirty="0" err="1">
                    <a:latin typeface="Times New Roman" pitchFamily="18" charset="0"/>
                    <a:cs typeface="Times New Roman" pitchFamily="18" charset="0"/>
                  </a:rPr>
                  <a:t>uttmann</a:t>
                </a:r>
                <a:r>
                  <a:rPr lang="sr-Latn-RS" sz="19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sr-Latn-RS" sz="1900" dirty="0" err="1">
                    <a:latin typeface="Times New Roman" pitchFamily="18" charset="0"/>
                    <a:cs typeface="Times New Roman" pitchFamily="18" charset="0"/>
                  </a:rPr>
                  <a:t>Beck</a:t>
                </a:r>
                <a:r>
                  <a:rPr lang="sr-Latn-RS" sz="1900" dirty="0">
                    <a:latin typeface="Times New Roman" pitchFamily="18" charset="0"/>
                    <a:cs typeface="Times New Roman" pitchFamily="18" charset="0"/>
                  </a:rPr>
                  <a:t>, 2000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], </a:t>
                </a:r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Generalized TSP 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[Noon</a:t>
                </a:r>
                <a:r>
                  <a:rPr lang="sr-Latn-RS" sz="1900" dirty="0">
                    <a:latin typeface="Times New Roman" pitchFamily="18" charset="0"/>
                    <a:cs typeface="Times New Roman" pitchFamily="18" charset="0"/>
                  </a:rPr>
                  <a:t>, 1989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], </a:t>
                </a:r>
                <a:r>
                  <a:rPr lang="sr-Latn-RS" sz="1900" dirty="0" smtClean="0"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lang="en-US" sz="1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sr-Latn-RS" sz="19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19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Traveling </a:t>
                </a:r>
                <a:r>
                  <a:rPr lang="en-US" sz="19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Tourist Problem</a:t>
                </a:r>
                <a:r>
                  <a:rPr lang="sr-Latn-RS" sz="19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 </a:t>
                </a:r>
                <a:r>
                  <a:rPr lang="en-US" sz="19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in which a tourist wishes to see all monuments(nodes) in a city, and so must visit each monument or a </a:t>
                </a:r>
                <a:r>
                  <a:rPr lang="en-US" sz="19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neighbour</a:t>
                </a:r>
                <a:r>
                  <a:rPr lang="en-US" sz="19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thereof </a:t>
                </a:r>
                <a:r>
                  <a:rPr lang="en-US" sz="19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Lima, 2001]</a:t>
                </a:r>
                <a:r>
                  <a:rPr lang="en-US" sz="19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sr-Latn-RS" sz="1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sl-SI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sl-SI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sl-SI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sl-SI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059363"/>
              </a:xfrm>
              <a:blipFill rotWithShape="1">
                <a:blip r:embed="rId3"/>
                <a:stretch>
                  <a:fillRect l="-889" t="-602" b="-43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09B3-A19B-4233-AA6F-0D2A604A87E0}" type="datetime1">
              <a:rPr lang="en-US" smtClean="0"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7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  <a:r>
              <a:rPr lang="sr-Latn-R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3600" dirty="0" err="1" smtClean="0">
                <a:latin typeface="Times New Roman" pitchFamily="18" charset="0"/>
                <a:cs typeface="Times New Roman" pitchFamily="18" charset="0"/>
              </a:rPr>
              <a:t>Methods</a:t>
            </a:r>
            <a:r>
              <a:rPr lang="sr-Latn-RS" sz="36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sr-Latn-RS" sz="3600" dirty="0" err="1" smtClean="0">
                <a:latin typeface="Times New Roman" pitchFamily="18" charset="0"/>
                <a:cs typeface="Times New Roman" pitchFamily="18" charset="0"/>
              </a:rPr>
              <a:t>Solving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TSP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TSP is known 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be NP-hard [Johnson, 1979]</a:t>
            </a:r>
            <a:r>
              <a:rPr lang="sr-Latn-R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1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Greedy </a:t>
            </a:r>
            <a:r>
              <a:rPr lang="en-US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algorithm 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Bentley,1992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].</a:t>
            </a:r>
            <a:endParaRPr lang="sr-Latn-RS" sz="1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1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local search </a:t>
            </a: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algorithm 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Flood, 1956]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1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l-SI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b="1" dirty="0" smtClean="0">
                <a:latin typeface="Times New Roman"/>
              </a:rPr>
              <a:t>Genetic Algorithm</a:t>
            </a:r>
            <a:r>
              <a:rPr lang="sr-Latn-RS" sz="1900" dirty="0" smtClean="0">
                <a:latin typeface="Times New Roman"/>
              </a:rPr>
              <a:t> </a:t>
            </a:r>
            <a:r>
              <a:rPr lang="en-US" sz="1900" dirty="0" smtClean="0">
                <a:latin typeface="Times New Roman"/>
              </a:rPr>
              <a:t>[Holland, 1975].</a:t>
            </a:r>
            <a:r>
              <a:rPr lang="sl-SI" sz="1900" dirty="0" smtClean="0">
                <a:latin typeface="Times New Roman"/>
              </a:rPr>
              <a:t> </a:t>
            </a:r>
            <a:endParaRPr lang="en-US" sz="1900" dirty="0" smtClean="0">
              <a:latin typeface="Times New Roman"/>
            </a:endParaRPr>
          </a:p>
          <a:p>
            <a:pPr marL="0" indent="0">
              <a:buNone/>
            </a:pPr>
            <a:endParaRPr lang="en-US" sz="1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Lin-</a:t>
            </a:r>
            <a:r>
              <a:rPr lang="en-US" sz="19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ernighan Algorithm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Helsgaun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2002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].</a:t>
            </a:r>
            <a:endParaRPr lang="sr-Latn-RS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Concorde</a:t>
            </a: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TSP Solver 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[Mulder, 2003]</a:t>
            </a:r>
            <a:r>
              <a:rPr lang="sr-Latn-R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1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l-SI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l-SI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7E4B-C97E-46F9-B422-DA571FF246E5}" type="datetime1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APSP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endParaRPr lang="en-US" sz="19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ingle-source 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shortest path </a:t>
                </a:r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problem</a:t>
                </a:r>
                <a:r>
                  <a:rPr lang="sr-Latn-RS" sz="19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in which we have to find shortest paths from a source vertex 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/>
                        <a:cs typeface="Times New Roman" pitchFamily="18" charset="0"/>
                      </a:rPr>
                      <m:t>𝑣</m:t>
                    </m:r>
                  </m:oMath>
                </a14:m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 to all other vertices in the 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graph [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Cormen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, 2009].</a:t>
                </a:r>
                <a:endParaRPr lang="sl-SI" sz="1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sr-Latn-RS" sz="1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sr-Latn-RS" sz="1900" dirty="0" err="1" smtClean="0">
                    <a:latin typeface="Times New Roman" pitchFamily="18" charset="0"/>
                    <a:cs typeface="Times New Roman" pitchFamily="18" charset="0"/>
                  </a:rPr>
                  <a:t>Dijkstra</a:t>
                </a:r>
                <a:r>
                  <a:rPr lang="sr-Cyrl-RS" sz="1900" dirty="0" smtClean="0">
                    <a:latin typeface="Times New Roman" pitchFamily="18" charset="0"/>
                    <a:cs typeface="Times New Roman" pitchFamily="18" charset="0"/>
                  </a:rPr>
                  <a:t>`</a:t>
                </a:r>
                <a:r>
                  <a:rPr lang="sl-SI" sz="1900" dirty="0" smtClean="0">
                    <a:latin typeface="Times New Roman" pitchFamily="18" charset="0"/>
                    <a:cs typeface="Times New Roman" pitchFamily="18" charset="0"/>
                  </a:rPr>
                  <a:t>s algorithm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[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Dijkstra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, 1956]</a:t>
                </a:r>
                <a:r>
                  <a:rPr lang="sl-SI" sz="1900" dirty="0" smtClean="0">
                    <a:latin typeface="Times New Roman" pitchFamily="18" charset="0"/>
                    <a:cs typeface="Times New Roman" pitchFamily="18" charset="0"/>
                  </a:rPr>
                  <a:t>, Bellman-Ford algorithm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[Bellman, 1959]</a:t>
                </a:r>
                <a:r>
                  <a:rPr lang="sr-Latn-RS" sz="19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9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All-Pairs 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hortest 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ath Problem</a:t>
                </a:r>
                <a:r>
                  <a:rPr lang="sr-Latn-RS" sz="19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It aims to compute the shortest 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path</a:t>
                </a:r>
                <a:r>
                  <a:rPr lang="sr-Latn-R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from 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each vertex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/>
                        <a:cs typeface="Times New Roman" pitchFamily="18" charset="0"/>
                      </a:rPr>
                      <m:t>𝑢</m:t>
                    </m:r>
                  </m:oMath>
                </a14:m>
                <a:r>
                  <a:rPr lang="en-US" sz="19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to every other vertex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/>
                        <a:cs typeface="Times New Roman" pitchFamily="18" charset="0"/>
                      </a:rPr>
                      <m:t>𝑣</m:t>
                    </m:r>
                  </m:oMath>
                </a14:m>
                <a:r>
                  <a:rPr lang="sr-Latn-RS" sz="19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Cormen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, 2009].</a:t>
                </a:r>
                <a:endParaRPr lang="en-US" sz="19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lang="sl-SI" sz="19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sl-SI" sz="19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Floyd-Warshall algorithm</a:t>
                </a:r>
                <a:r>
                  <a:rPr lang="en-US" sz="19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[Floyd, 1962].</a:t>
                </a:r>
                <a:endParaRPr lang="en-US" sz="19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lang="sr-Latn-RS" sz="19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2"/>
                <a:stretch>
                  <a:fillRect l="-643" t="-674" r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A6DE-D77A-4534-89DF-8F6D2E7CB6AA}" type="datetime1">
              <a:rPr lang="en-US" smtClean="0"/>
              <a:t>8/13/2012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Grafted Genetic Algorithm and Traveling Visitor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Hypotheses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lvl="1">
              <a:buFont typeface="Wingdings" pitchFamily="2" charset="2"/>
              <a:buChar char="ü"/>
            </a:pPr>
            <a:r>
              <a:rPr lang="sl-SI" sz="2600" dirty="0" smtClean="0">
                <a:latin typeface="Times New Roman" pitchFamily="18" charset="0"/>
                <a:cs typeface="Times New Roman" pitchFamily="18" charset="0"/>
              </a:rPr>
              <a:t>Traveling Salesman Problem (TSP)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Methods for Solving TSP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All-Pairs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hortest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ath Problem (APSP)</a:t>
            </a:r>
            <a:endParaRPr lang="sl-SI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Grafted GA for the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TSP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Experiments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Traveling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Visitor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Problem (TVP)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Experiments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Contribution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Science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DE0D-2262-48D1-B9C8-4009AD1856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Grafted GA for the TSP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3339-1058-4E36-9384-2B83FE08F0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Grafted Genetic Algorithm and Traveling Visitor Problem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milandjo\Desktop\gg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876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19600" y="2228165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Edge</a:t>
            </a:r>
            <a:r>
              <a:rPr lang="sl-SI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map crossover </a:t>
            </a:r>
            <a:r>
              <a:rPr lang="sl-SI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l-SI" b="1" dirty="0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l-SI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R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makes use of a so called edge map [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Freisleben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2001].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4800600" y="3429000"/>
            <a:ext cx="289559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19800" y="449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4292766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Distance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preserving</a:t>
            </a:r>
            <a:r>
              <a:rPr lang="sl-SI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crossover</a:t>
            </a:r>
            <a:r>
              <a:rPr lang="sl-SI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l-SI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DP</a:t>
            </a:r>
            <a:r>
              <a:rPr lang="en-US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l-SI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R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attempts</a:t>
            </a:r>
            <a:r>
              <a:rPr lang="sl-SI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create a new tour with the same distance to both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parents</a:t>
            </a:r>
            <a:r>
              <a:rPr lang="sr-Latn-R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Merz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1996]</a:t>
            </a:r>
            <a:r>
              <a:rPr lang="sl-SI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l-SI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26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29612</TotalTime>
  <Words>2768</Words>
  <Application>Microsoft Office PowerPoint</Application>
  <PresentationFormat>On-screen Show (4:3)</PresentationFormat>
  <Paragraphs>984</Paragraphs>
  <Slides>30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10_Office Theme</vt:lpstr>
      <vt:lpstr>Worksheet</vt:lpstr>
      <vt:lpstr>Grafted Genetic Algorithm and Traveling Visitor Problem</vt:lpstr>
      <vt:lpstr>Outline</vt:lpstr>
      <vt:lpstr>PowerPoint Presentation</vt:lpstr>
      <vt:lpstr> Hypotheses </vt:lpstr>
      <vt:lpstr>Introduction - TSP </vt:lpstr>
      <vt:lpstr>Introduction - Methods for Solving TSP</vt:lpstr>
      <vt:lpstr>Introduction - APSP</vt:lpstr>
      <vt:lpstr>Outline</vt:lpstr>
      <vt:lpstr>Grafted GA for the TSP</vt:lpstr>
      <vt:lpstr>Grafted GA for the TSP</vt:lpstr>
      <vt:lpstr>Experiment I </vt:lpstr>
      <vt:lpstr>Results I </vt:lpstr>
      <vt:lpstr>Experiment II</vt:lpstr>
      <vt:lpstr>Results II</vt:lpstr>
      <vt:lpstr>Results II</vt:lpstr>
      <vt:lpstr>Results II</vt:lpstr>
      <vt:lpstr>Outline</vt:lpstr>
      <vt:lpstr>PowerPoint Presentation</vt:lpstr>
      <vt:lpstr> Traveling Visitor Problem </vt:lpstr>
      <vt:lpstr>Algorithms for Solving TVP</vt:lpstr>
      <vt:lpstr>Adapted Floyd−Warshall algorithm</vt:lpstr>
      <vt:lpstr>Algorithms for Solving TVP</vt:lpstr>
      <vt:lpstr>Experiment </vt:lpstr>
      <vt:lpstr>Results </vt:lpstr>
      <vt:lpstr>Results </vt:lpstr>
      <vt:lpstr>Outline</vt:lpstr>
      <vt:lpstr> Contribution to Science </vt:lpstr>
      <vt:lpstr>Contribution to Science</vt:lpstr>
      <vt:lpstr>Conclusion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Analysis of Separate and Combined Performance of Local Searcher and Genetic Algorithm</dc:title>
  <dc:creator>milandjo</dc:creator>
  <cp:lastModifiedBy>milandjo</cp:lastModifiedBy>
  <cp:revision>280</cp:revision>
  <dcterms:created xsi:type="dcterms:W3CDTF">2011-08-10T08:35:35Z</dcterms:created>
  <dcterms:modified xsi:type="dcterms:W3CDTF">2012-08-13T15:33:03Z</dcterms:modified>
</cp:coreProperties>
</file>