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631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Quantitative analysis of separate and combined performance of local searcher and genetic algorithm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F43C19-54E1-494C-88FA-19760CACD3B1}" type="datetimeFigureOut">
              <a:rPr lang="en-US" smtClean="0"/>
              <a:t>8/10/2011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B034C-2263-49D1-A835-095C7CD4D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8181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Quantitative analysis of separate and combined performance of local searcher and genetic algorithm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BE56A-71E5-45FA-B918-2117D20300D4}" type="datetimeFigureOut">
              <a:rPr lang="en-US" smtClean="0"/>
              <a:t>8/10/2011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F979D-1271-4B42-BB72-15C42B5D3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0576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F979D-1271-4B42-BB72-15C42B5D35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5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6F979D-1271-4B42-BB72-15C42B5D35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757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F979D-1271-4B42-BB72-15C42B5D35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79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514D7-33DD-4076-A9F0-1C6C8EC655EF}" type="datetime1">
              <a:rPr lang="en-US" smtClean="0"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Quanative Analysis of Separate and Combined Performance of Local Searcher and Genetic Algorithm - OR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5FFE-1446-4B1C-AEEC-B1F0B9858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40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121E-FA9B-4555-B805-B53CC06BA473}" type="datetime1">
              <a:rPr lang="en-US" smtClean="0"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Quanative Analysis of Separate and Combined Performance of Local Searcher and Genetic Algorithm - OR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5FFE-1446-4B1C-AEEC-B1F0B9858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8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4A2ED-7BAA-449B-AE5E-4FF8ACB15AF8}" type="datetime1">
              <a:rPr lang="en-US" smtClean="0"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Quanative Analysis of Separate and Combined Performance of Local Searcher and Genetic Algorithm - OR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5FFE-1446-4B1C-AEEC-B1F0B9858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5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17BB-F055-47C9-B097-A4C12ED0D03C}" type="datetime1">
              <a:rPr lang="en-US" smtClean="0"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Quanative Analysis of Separate and Combined Performance of Local Searcher and Genetic Algorithm - OR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5FFE-1446-4B1C-AEEC-B1F0B9858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7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9FA95-42FC-4C47-AF48-D1EFA2CBB24F}" type="datetime1">
              <a:rPr lang="en-US" smtClean="0"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Quanative Analysis of Separate and Combined Performance of Local Searcher and Genetic Algorithm - OR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5FFE-1446-4B1C-AEEC-B1F0B9858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57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C763-7EA9-44D3-A1DB-21BC1C6FEC11}" type="datetime1">
              <a:rPr lang="en-US" smtClean="0"/>
              <a:t>8/10/2011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Quanative Analysis of Separate and Combined Performance of Local Searcher and Genetic Algorithm - OR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5FFE-1446-4B1C-AEEC-B1F0B9858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14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B734-BE17-403F-81F0-DECB7491ABA7}" type="datetime1">
              <a:rPr lang="en-US" smtClean="0"/>
              <a:t>8/10/2011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Quanative Analysis of Separate and Combined Performance of Local Searcher and Genetic Algorithm - OR 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5FFE-1446-4B1C-AEEC-B1F0B9858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78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C7474-9064-4C09-B2B6-C77A9A1D69C1}" type="datetime1">
              <a:rPr lang="en-US" smtClean="0"/>
              <a:t>8/10/2011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Quanative Analysis of Separate and Combined Performance of Local Searcher and Genetic Algorithm - OR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5FFE-1446-4B1C-AEEC-B1F0B9858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00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B3B03-9C24-46C2-886E-7DCBC86410F3}" type="datetime1">
              <a:rPr lang="en-US" smtClean="0"/>
              <a:t>8/10/2011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Quanative Analysis of Separate and Combined Performance of Local Searcher and Genetic Algorithm - OR 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5FFE-1446-4B1C-AEEC-B1F0B9858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411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416E-A2FB-48A0-92E4-4F6752B75838}" type="datetime1">
              <a:rPr lang="en-US" smtClean="0"/>
              <a:t>8/10/2011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Quanative Analysis of Separate and Combined Performance of Local Searcher and Genetic Algorithm - OR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5FFE-1446-4B1C-AEEC-B1F0B9858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473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9214-F811-4595-B4C0-E11D4D3C55A0}" type="datetime1">
              <a:rPr lang="en-US" smtClean="0"/>
              <a:t>8/10/2011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Quanative Analysis of Separate and Combined Performance of Local Searcher and Genetic Algorithm - OR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5FFE-1446-4B1C-AEEC-B1F0B9858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29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18A1A-32C7-46CA-8017-AA7349103473}" type="datetime1">
              <a:rPr lang="en-US" smtClean="0"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Quanative Analysis of Separate and Combined Performance of Local Searcher and Genetic Algorithm - OR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85FFE-1446-4B1C-AEEC-B1F0B9858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28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20574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Quantitative Analysis of Separate and</a:t>
            </a:r>
            <a:br>
              <a:rPr lang="en-US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Combined Performance of Local Searcher and</a:t>
            </a:r>
            <a:br>
              <a:rPr lang="en-US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Genetic Algorithm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 2011, Zurich</a:t>
            </a:r>
            <a:endParaRPr lang="sl-SI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Milan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Djordjevic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Andrej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Brodnik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 FAMNIT,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Koper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Slovenia: milan.djordjevic@student.upr.si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 FAMNIT,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Koper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Slovenia: andrej.brodnik@upr.si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5FFE-1446-4B1C-AEEC-B1F0B98584D2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733ED-4043-4947-8BE7-2B5B42DB3D57}" type="datetime1">
              <a:rPr lang="en-US" smtClean="0"/>
              <a:t>8/10/2011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Quanative Analysis of Separate and Combined Performance of Local Searcher and Genetic Algorithm - OR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4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Outline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lvl="1"/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Traveling Salesman Problem (TSP)</a:t>
            </a:r>
          </a:p>
          <a:p>
            <a:pPr lvl="1"/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Genetic Algorithms (GA)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Grafted GA for the TSP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Experiment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Results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Conclusions and Q </a:t>
            </a: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&amp; А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5FFE-1446-4B1C-AEEC-B1F0B98584D2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C768-58AE-4EF9-9242-F95AF0516F6F}" type="datetime1">
              <a:rPr lang="en-US" smtClean="0"/>
              <a:t>8/10/2011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Quanative Analysis of Separate and Combined Performance of Local Searcher and Genetic Algorithm - OR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32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Traveling Salesman Problem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(TSP): Given a complete graph with nonnegative edge costs, Find a minimum cost cycle visiting every vertex exactly once.</a:t>
            </a:r>
            <a:endParaRPr lang="sl-SI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genetic algorithm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maintains a population of candidate solutions for the problem at hand,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makes it evolve by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iteratively applying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set of stochastic operators</a:t>
            </a:r>
            <a:endParaRPr lang="sl-SI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local search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algorithm starts from a candidate solution and then iteratively moves to a neighbor solution.</a:t>
            </a:r>
            <a:endParaRPr lang="sl-SI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greedy algorithm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follows the problem solving heuristic of making the locally optimal choice at each stage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with the hope of finding the global optimum.</a:t>
            </a:r>
            <a:endParaRPr lang="sl-SI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Concorde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TSP Solver is a program for solving the traveling salesman problem. Mulder &amp;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Wunsch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(2003) add that Concorde “is widely regarded as the fastest TSP solver, for large instances, currently in existence.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sl-SI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sz="2000" dirty="0">
              <a:latin typeface="Times New Roman" pitchFamily="18" charset="0"/>
              <a:cs typeface="Times New Roman" pitchFamily="18" charset="0"/>
            </a:endParaRPr>
          </a:p>
          <a:p>
            <a:endParaRPr lang="sl-SI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5FFE-1446-4B1C-AEEC-B1F0B98584D2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1967-5D20-4A44-A5B9-FAE292BB1181}" type="datetime1">
              <a:rPr lang="en-US" smtClean="0"/>
              <a:t>8/10/2011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Quanative Analysis of Separate and Combined Performance of Local Searcher and Genetic Algorithm - OR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07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Grafted GA for the TSP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Grafting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botanic is when the tissues of one plant are affixed to the tissues of another.</a:t>
            </a:r>
            <a:endParaRPr lang="sl-SI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our algorithm, after the Recombination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has been applied, a Local Searcher is used to optimize every single offspring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genome.</a:t>
            </a:r>
            <a:endParaRPr lang="sl-SI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Edge</a:t>
            </a:r>
            <a:r>
              <a:rPr lang="sl-SI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map crossover </a:t>
            </a:r>
            <a:r>
              <a:rPr lang="sl-SI" sz="2000" b="1" dirty="0" smtClean="0">
                <a:latin typeface="Times New Roman" pitchFamily="18" charset="0"/>
                <a:cs typeface="Times New Roman" pitchFamily="18" charset="0"/>
              </a:rPr>
              <a:t>(EMC)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an implementation of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recombination operator. It makes use of a so called edge map. </a:t>
            </a:r>
            <a:endParaRPr lang="sl-SI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Distance preserving</a:t>
            </a:r>
            <a:r>
              <a:rPr lang="sl-SI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crossover</a:t>
            </a:r>
            <a:r>
              <a:rPr lang="sl-SI" sz="2000" b="1" dirty="0" smtClean="0">
                <a:latin typeface="Times New Roman" pitchFamily="18" charset="0"/>
                <a:cs typeface="Times New Roman" pitchFamily="18" charset="0"/>
              </a:rPr>
              <a:t> (DPC)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another implementation of the recombination operator. It attempts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create a new tour with the same distance to both parents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Because of the usage of such external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optimizer,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Local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Searcher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genetic algorithm is no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longer pure and therefore we then speak of a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grafted genetic algorithm</a:t>
            </a:r>
            <a:r>
              <a:rPr lang="sl-SI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grafted genetic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algorithm‘s considered in this 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presentation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hybrid evolutionary algorithms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incorporating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local search which have been referred to as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memetic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algorithms (MA)</a:t>
            </a:r>
            <a:r>
              <a:rPr lang="sl-SI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sl-SI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5FFE-1446-4B1C-AEEC-B1F0B98584D2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CAAF-5296-4A4A-9361-930A6C502EAC}" type="datetime1">
              <a:rPr lang="en-US" smtClean="0"/>
              <a:t>8/10/2011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Quanative Analysis of Separate and Combined Performance of Local Searcher and Genetic Algorithm - OR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30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Grafted GA for the TSP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17BB-F055-47C9-B097-A4C12ED0D03C}" type="datetime1">
              <a:rPr lang="en-US" smtClean="0"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Quanative Analysis of Separate and Combined Performance of Local Searcher and Genetic Algorithm - OR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5FFE-1446-4B1C-AEEC-B1F0B98584D2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62000" y="3124200"/>
            <a:ext cx="72390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l-SI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sz="1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2-opt Hybrid searcher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is a local optimizer for the TSP that has been grafted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 into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the standard genetic algorithm. This local optimizer performs the 2-opt heuristic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 that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exchanges edges to reduce the length of a tour. An exchange step consists of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 removing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two edges from the current tour and reconnecting the resulting two paths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 in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the best possible way</a:t>
            </a:r>
            <a:r>
              <a:rPr lang="sl-SI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sz="1600" dirty="0">
              <a:latin typeface="Times New Roman" pitchFamily="18" charset="0"/>
              <a:cs typeface="Times New Roman" pitchFamily="18" charset="0"/>
            </a:endParaRPr>
          </a:p>
          <a:p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l-SI" sz="1600" dirty="0">
              <a:latin typeface="Times New Roman" pitchFamily="18" charset="0"/>
              <a:cs typeface="Times New Roman" pitchFamily="18" charset="0"/>
            </a:endParaRPr>
          </a:p>
          <a:p>
            <a:endParaRPr lang="sl-SI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4639992"/>
            <a:ext cx="2536235" cy="1400384"/>
          </a:xfrm>
          <a:prstGeom prst="rect">
            <a:avLst/>
          </a:prstGeom>
        </p:spPr>
      </p:pic>
      <p:pic>
        <p:nvPicPr>
          <p:cNvPr id="1026" name="Picture 2" descr="C:\Users\milandjo\Desktop\clanak za svicu OR2011 template\presentation\gga_pseudocodeOR.eps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43000"/>
            <a:ext cx="5562600" cy="239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34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Experiment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Altogether 20 instances have been tried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out, with different complexity and range from 14 to 150 cities per instance.</a:t>
            </a:r>
            <a:endParaRPr lang="sl-SI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compared our method (grafted genetic algorithm (GGA)), separately in one case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with edge map crossover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GGAemc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and in another case with a distance preserving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crossover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GGAdpc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with four other methods.</a:t>
            </a:r>
            <a:endParaRPr lang="sl-SI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 the upper bound for the quality of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solution we used the mentioned Greedy Heuristic. For the lower bound for the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quality of solution we used exact solutions, global minima, obtained by Concorde.</a:t>
            </a:r>
            <a:endParaRPr lang="sl-SI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Then we compared our grafted method with a pure 2-opt algorithm and pure genetic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algorithm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l-SI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17BB-F055-47C9-B097-A4C12ED0D03C}" type="datetime1">
              <a:rPr lang="en-US" smtClean="0"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Quanative Analysis of Separate and Combined Performance of Local Searcher and Genetic Algorithm - OR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5FFE-1446-4B1C-AEEC-B1F0B98584D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25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17BB-F055-47C9-B097-A4C12ED0D03C}" type="datetime1">
              <a:rPr lang="en-US" smtClean="0"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Quanative Analysis of Separate and Combined Performance of Local Searcher and Genetic Algorithm - OR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5FFE-1446-4B1C-AEEC-B1F0B98584D2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8493993"/>
              </p:ext>
            </p:extLst>
          </p:nvPr>
        </p:nvGraphicFramePr>
        <p:xfrm>
          <a:off x="914400" y="609600"/>
          <a:ext cx="7467598" cy="4495802"/>
        </p:xfrm>
        <a:graphic>
          <a:graphicData uri="http://schemas.openxmlformats.org/drawingml/2006/table">
            <a:tbl>
              <a:tblPr/>
              <a:tblGrid>
                <a:gridCol w="622300"/>
                <a:gridCol w="601964"/>
                <a:gridCol w="520616"/>
                <a:gridCol w="475876"/>
                <a:gridCol w="402664"/>
                <a:gridCol w="512482"/>
                <a:gridCol w="451472"/>
                <a:gridCol w="378261"/>
                <a:gridCol w="500280"/>
                <a:gridCol w="451472"/>
                <a:gridCol w="341656"/>
                <a:gridCol w="317251"/>
                <a:gridCol w="488079"/>
                <a:gridCol w="268443"/>
                <a:gridCol w="317251"/>
                <a:gridCol w="500280"/>
                <a:gridCol w="317251"/>
              </a:tblGrid>
              <a:tr h="2085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Greedy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2-opt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Aemc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GAdpc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GGAemc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GGAdpc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Concorde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quality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quality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quality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gen.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time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quality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gen.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time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qual.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gen.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time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qual.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gen.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time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opt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time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5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burma14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8.32%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5.71%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8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ulysses16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10.42%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7.15%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ulysses22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12.54%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7.87%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bayg29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13.37%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6.38%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bays29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12.87%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5.37%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dantzig42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14.06%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7.11%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att48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13.98%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8.47%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33522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eil51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15.24%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7.67%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4.21%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5.23%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6.1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berlin52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14.82%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7.45%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4.92%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st70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13.17%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7.84%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5.12%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5.72%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5.1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5.1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eil76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14.47%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8.15%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6.56%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7.24%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9.1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0.19%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9.1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13.96%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9.95%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4.18%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5.36%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7.4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7.4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108159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gr96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16.32%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7.14%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4.98%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5.71%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0.13%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55209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rat99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14.79%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7.41%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5.31%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7.12%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0.17%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kroA100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12.37%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8.07%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5.12%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6.58%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0.18%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21282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kroB100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16.58%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7.19%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6.14%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5.92%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0.21%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22141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kroC100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10.47%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11.19%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4.87%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6.78%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0.18%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0.19%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20749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kroD100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14.81%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7.74%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5.07%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8.12%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0.29%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21294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lin105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16.60%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9.85%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6.72%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6.51%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0.01%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9.9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0.17%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9.7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5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ch150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19.62%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11.72%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7.22%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8.77%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100.0+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0.22%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0.32%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81891" y="5181600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For Greedy Heuristic and the pure 2-opt Heuristic the running time is in a range from 0.5 to 1.5 seconds.</a:t>
            </a:r>
            <a:endParaRPr lang="sl-SI" sz="1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In this research absolute times were</a:t>
            </a:r>
            <a:r>
              <a:rPr lang="sl-SI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not of crucial importance, we were only interested in relative performance of tested</a:t>
            </a:r>
            <a:r>
              <a:rPr lang="sl-SI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algorithms.</a:t>
            </a:r>
            <a:endParaRPr lang="sl-SI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69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Conclusions</a:t>
            </a:r>
            <a:r>
              <a:rPr lang="sr-Cyrl-RS" dirty="0" smtClean="0"/>
              <a:t/>
            </a:r>
            <a:br>
              <a:rPr lang="sr-Cyrl-R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goal of this 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was to investigate the impact of grafting a 2-opt based local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searcher into the standard genetic algorithm,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GGAemc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GGAdpc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for solving the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Travelling Salesman Problem with Euclidean distance.</a:t>
            </a:r>
            <a:endParaRPr lang="sl-SI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our experiment we compared two direct techniques, a genetic algorithm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a 2-opt heuristic with our grafted genetic algorithms.</a:t>
            </a:r>
            <a:endParaRPr lang="sl-SI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Solutions from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Concorde and greedy algorithm were added for better comparison.</a:t>
            </a:r>
            <a:endParaRPr lang="sl-SI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Quantitative results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 test cases from TSPLIB show that grafted algorithms have new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advantages. Even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when both components have serious drawbacks, their grafted combinations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exhibits a very good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l-SI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Results on examples from TSPLIB show that this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method combines good qualities from both methods applied and significantly outperforms</a:t>
            </a:r>
            <a:r>
              <a:rPr lang="sl-S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each individual method.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17BB-F055-47C9-B097-A4C12ED0D03C}" type="datetime1">
              <a:rPr lang="en-US" smtClean="0"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Quanative Analysis of Separate and Combined Performance of Local Searcher and Genetic Algorithm - OR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5FFE-1446-4B1C-AEEC-B1F0B98584D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9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/>
            </a:r>
            <a:br>
              <a:rPr lang="sr-Cyrl-R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pPr marL="0" indent="0">
              <a:buNone/>
            </a:pPr>
            <a:endParaRPr lang="sl-SI" dirty="0" smtClean="0"/>
          </a:p>
          <a:p>
            <a:pPr marL="0" indent="0" algn="ctr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Q &amp; </a:t>
            </a:r>
            <a:r>
              <a:rPr lang="sr-Cyrl-RS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sl-SI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sl-SI" sz="4000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sl-SI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17BB-F055-47C9-B097-A4C12ED0D03C}" type="datetime1">
              <a:rPr lang="en-US" smtClean="0"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Quanative Analysis of Separate and Combined Performance of Local Searcher and Genetic Algorithm - OR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85FFE-1446-4B1C-AEEC-B1F0B98584D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73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1301</Words>
  <Application>Microsoft Office PowerPoint</Application>
  <PresentationFormat>On-screen Show (4:3)</PresentationFormat>
  <Paragraphs>457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Quantitative Analysis of Separate and Combined Performance of Local Searcher and Genetic Algorithm</vt:lpstr>
      <vt:lpstr>Outline</vt:lpstr>
      <vt:lpstr>Introduction </vt:lpstr>
      <vt:lpstr>Grafted GA for the TSP </vt:lpstr>
      <vt:lpstr>Grafted GA for the TSP</vt:lpstr>
      <vt:lpstr>Experiment </vt:lpstr>
      <vt:lpstr>Results </vt:lpstr>
      <vt:lpstr>Conclusions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Quantitative Analysis of Separate and Combined Performance of Local Searcher and Genetic Algorithm</dc:title>
  <dc:creator>milandjo</dc:creator>
  <cp:lastModifiedBy>milandjo</cp:lastModifiedBy>
  <cp:revision>35</cp:revision>
  <dcterms:created xsi:type="dcterms:W3CDTF">2011-08-10T08:35:35Z</dcterms:created>
  <dcterms:modified xsi:type="dcterms:W3CDTF">2011-08-10T16:36:23Z</dcterms:modified>
</cp:coreProperties>
</file>