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69" r:id="rId6"/>
    <p:sldId id="278" r:id="rId7"/>
    <p:sldId id="259" r:id="rId8"/>
    <p:sldId id="277" r:id="rId9"/>
    <p:sldId id="276" r:id="rId10"/>
    <p:sldId id="274" r:id="rId11"/>
    <p:sldId id="266" r:id="rId12"/>
    <p:sldId id="265" r:id="rId13"/>
    <p:sldId id="273" r:id="rId14"/>
    <p:sldId id="26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-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63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Quantitative analysis of separate and combined performance of local searcher and genetic algorithm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3C19-54E1-494C-88FA-19760CACD3B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B034C-2263-49D1-A835-095C7CD4D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18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Quantitative analysis of separate and combined performance of local searcher and genetic algorithm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E56A-71E5-45FA-B918-2117D20300D4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979D-1271-4B42-BB72-15C42B5D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79D-1271-4B42-BB72-15C42B5D3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06AD-86FC-4F78-989C-1D822AC64E81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2AB3-251F-4148-B3B8-4BBE7DE9A8FB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C002-1B16-4100-9841-155DEDA909A8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24C-D722-4580-B4F0-1F54C234E21C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546-FE0F-4DBF-8B5F-D12A099D4952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DE42-AC79-4632-B87E-C5136465354F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9788-4359-45E2-8167-8E485A7BB5A5}" type="datetime1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5F28-5F77-4469-BFA9-83E995A1DC49}" type="datetime1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368-8B2B-4262-9BAF-62401C76BDC6}" type="datetime1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E3D-1CE3-48D1-B01E-1A0E1A1E7FB7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2AD1-94DE-4123-8337-B2A99BA3D8AE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CFFE-427E-4D9A-A1B4-0E0EC5804FFD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5FFE-1446-4B1C-AEEC-B1F0B985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koper55.kmz" TargetMode="External"/><Relationship Id="rId2" Type="http://schemas.openxmlformats.org/officeDocument/2006/relationships/hyperlink" Target="Venezia.km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Beograd(mali+veliki_kompletan)+resenje%20iz%20mape.km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landjo\Desktop\prezentacija%20dispozicije\koper55.km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landjo\Desktop\prezentacija%20dispozicije\koper55.km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57400"/>
          </a:xfrm>
        </p:spPr>
        <p:txBody>
          <a:bodyPr>
            <a:no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Visitor Problem and </a:t>
            </a:r>
            <a:r>
              <a:rPr lang="sr-Latn-RS" sz="3600" b="1" dirty="0" err="1" smtClean="0"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 Solving</a:t>
            </a:r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Seminar MARA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Milan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Djordjevic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Joint work with Marko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Grgurovic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Andrej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Brodnik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 Information Science and Technology (DIST)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Slovenia: milan.djordjevic@student.upr.si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FE1-EC90-4701-ADEB-1C94F939E2E2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Travelling Visitor Problem and Algorithms for Solving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Adapted Floyd−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Warshall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L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finds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the all-pairs</a:t>
            </a: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paths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vertices in X, but using only vertices from X </a:t>
            </a:r>
            <a:endParaRPr lang="sl-SI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the paths themselves.</a:t>
            </a: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L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ines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 through 9 finds every shortest path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starting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in X and ending in S, by going through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v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ertices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in X only.</a:t>
            </a:r>
          </a:p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L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ines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10 through 16 finds every shortest path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starting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in some vertex</a:t>
            </a: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6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, going through some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vertex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64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and ending in some vertex in </a:t>
            </a:r>
            <a:r>
              <a:rPr lang="en-US" sz="6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Finally, in L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17 we run the Floyd-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Warshall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algorithm on S. Since the sets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’ and S’’ have been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connected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via shortest paths through X, we obtain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the APSP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for S×S whereby the paths can </a:t>
            </a:r>
            <a:endParaRPr lang="sl-SI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6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through X.</a:t>
            </a:r>
          </a:p>
          <a:p>
            <a:pPr marL="0" indent="0">
              <a:buNone/>
            </a:pP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1F80-45B8-9266-F04FE288B8DD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4" descr="C:\Users\milandjo\Desktop\SXSX-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800600"/>
            <a:ext cx="1708150" cy="15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landjo\Desktop\afw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219200"/>
            <a:ext cx="3765550" cy="34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testing our strategy and comparing it to other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methods we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used the real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instances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TVP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were made from official tourist maps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cities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Koper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Belgrade and Venice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/>
              </a:rPr>
              <a:t>From the publicly available library, TSPLIB, of sample benchmarks </a:t>
            </a:r>
            <a:r>
              <a:rPr lang="en-US" sz="2200" dirty="0" smtClean="0">
                <a:latin typeface="Times New Roman"/>
              </a:rPr>
              <a:t>for the </a:t>
            </a:r>
            <a:r>
              <a:rPr lang="en-US" sz="2200" dirty="0">
                <a:latin typeface="Times New Roman"/>
              </a:rPr>
              <a:t>TSP and related problems, two instances of the </a:t>
            </a:r>
            <a:r>
              <a:rPr lang="en-US" sz="2200" dirty="0" smtClean="0">
                <a:latin typeface="Times New Roman"/>
              </a:rPr>
              <a:t>STSP </a:t>
            </a:r>
            <a:r>
              <a:rPr lang="en-US" sz="2200" dirty="0">
                <a:latin typeface="Times New Roman"/>
              </a:rPr>
              <a:t>were taken, modified and tested</a:t>
            </a:r>
            <a:r>
              <a:rPr lang="en-US" sz="2200" dirty="0" smtClean="0">
                <a:latin typeface="Times New Roman"/>
              </a:rPr>
              <a:t>.</a:t>
            </a:r>
            <a:endParaRPr lang="sr-Latn-RS" sz="2200" dirty="0" smtClean="0">
              <a:latin typeface="Times New Roman"/>
            </a:endParaRPr>
          </a:p>
          <a:p>
            <a:endParaRPr lang="en-US" sz="2200" dirty="0" smtClean="0">
              <a:latin typeface="Times New Roman"/>
            </a:endParaRPr>
          </a:p>
          <a:p>
            <a:r>
              <a:rPr lang="en-US" sz="2200" dirty="0" smtClean="0">
                <a:latin typeface="Times New Roman"/>
              </a:rPr>
              <a:t>5 </a:t>
            </a:r>
            <a:r>
              <a:rPr lang="en-US" sz="2200" dirty="0">
                <a:latin typeface="Times New Roman"/>
              </a:rPr>
              <a:t>instances were tried out, with different sizes which range from </a:t>
            </a:r>
            <a:r>
              <a:rPr lang="en-US" sz="2200" dirty="0" smtClean="0">
                <a:latin typeface="Times New Roman"/>
              </a:rPr>
              <a:t>120 to </a:t>
            </a:r>
            <a:r>
              <a:rPr lang="en-US" sz="2200" dirty="0">
                <a:latin typeface="Times New Roman"/>
              </a:rPr>
              <a:t>1002 vertices per instance</a:t>
            </a:r>
            <a:r>
              <a:rPr lang="en-US" sz="2200" dirty="0" smtClean="0">
                <a:latin typeface="Times New Roman"/>
              </a:rPr>
              <a:t>. </a:t>
            </a:r>
            <a:endParaRPr lang="sr-Latn-RS" sz="2200" dirty="0" smtClean="0">
              <a:latin typeface="Times New Roman"/>
            </a:endParaRPr>
          </a:p>
          <a:p>
            <a:endParaRPr lang="en-US" sz="2200" dirty="0" smtClean="0">
              <a:latin typeface="Times New Roman"/>
            </a:endParaRPr>
          </a:p>
          <a:p>
            <a:r>
              <a:rPr lang="sr-Latn-RS" sz="2200" dirty="0" err="1" smtClean="0">
                <a:latin typeface="Times New Roman"/>
              </a:rPr>
              <a:t>Tested</a:t>
            </a:r>
            <a:r>
              <a:rPr lang="sr-Latn-RS" sz="2200" dirty="0" smtClean="0">
                <a:latin typeface="Times New Roman"/>
              </a:rPr>
              <a:t> </a:t>
            </a:r>
            <a:r>
              <a:rPr lang="sr-Latn-RS" sz="2200" dirty="0" err="1" smtClean="0">
                <a:latin typeface="Times New Roman"/>
              </a:rPr>
              <a:t>Methods</a:t>
            </a:r>
            <a:r>
              <a:rPr lang="sr-Latn-RS" sz="2200" dirty="0">
                <a:latin typeface="Times New Roman"/>
              </a:rPr>
              <a:t>: </a:t>
            </a:r>
            <a:r>
              <a:rPr lang="sr-Latn-RS" sz="2200" dirty="0" smtClean="0">
                <a:latin typeface="Times New Roman"/>
              </a:rPr>
              <a:t>Naive </a:t>
            </a:r>
            <a:r>
              <a:rPr lang="sr-Latn-RS" sz="2200" dirty="0" err="1" smtClean="0">
                <a:latin typeface="Times New Roman"/>
              </a:rPr>
              <a:t>and</a:t>
            </a:r>
            <a:r>
              <a:rPr lang="sr-Latn-RS" sz="2200" dirty="0" smtClean="0">
                <a:latin typeface="Times New Roman"/>
              </a:rPr>
              <a:t> </a:t>
            </a:r>
            <a:r>
              <a:rPr lang="sr-Latn-RS" sz="2200" dirty="0" err="1" smtClean="0">
                <a:latin typeface="Times New Roman"/>
              </a:rPr>
              <a:t>Koper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4EA7-C50B-44AE-B278-EAE82A27E575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ACC-E1D0-4D09-8E44-03058BFA5795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61031"/>
              </p:ext>
            </p:extLst>
          </p:nvPr>
        </p:nvGraphicFramePr>
        <p:xfrm>
          <a:off x="990600" y="1219200"/>
          <a:ext cx="7315200" cy="4876794"/>
        </p:xfrm>
        <a:graphic>
          <a:graphicData uri="http://schemas.openxmlformats.org/drawingml/2006/table">
            <a:tbl>
              <a:tblPr/>
              <a:tblGrid>
                <a:gridCol w="943897"/>
                <a:gridCol w="707923"/>
                <a:gridCol w="865239"/>
                <a:gridCol w="1494503"/>
                <a:gridCol w="1337187"/>
                <a:gridCol w="1966451"/>
              </a:tblGrid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Tour Cost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11818732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354.46%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Naïve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249.08%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Koper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Koper120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Venice210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Belgrade250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1F7E-9B42-4EA9-A55A-0460148E8CF7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and Conclusion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sr-Latn-RS" sz="2000" dirty="0">
                <a:latin typeface="Times New Roman"/>
              </a:rPr>
              <a:t>D</a:t>
            </a:r>
            <a:r>
              <a:rPr lang="en-US" sz="2000" dirty="0" err="1" smtClean="0">
                <a:latin typeface="Times New Roman"/>
              </a:rPr>
              <a:t>escri</a:t>
            </a:r>
            <a:r>
              <a:rPr lang="sr-Latn-RS" sz="2000" dirty="0" err="1" smtClean="0">
                <a:latin typeface="Times New Roman"/>
              </a:rPr>
              <a:t>ption</a:t>
            </a:r>
            <a:r>
              <a:rPr lang="sr-Latn-RS" sz="2000" dirty="0" smtClean="0">
                <a:latin typeface="Times New Roman"/>
              </a:rPr>
              <a:t> of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>
                <a:latin typeface="Times New Roman"/>
              </a:rPr>
              <a:t>a new problem from graph theory, named </a:t>
            </a:r>
            <a:r>
              <a:rPr lang="en-US" sz="2000" dirty="0" smtClean="0">
                <a:latin typeface="Times New Roman"/>
              </a:rPr>
              <a:t>the Traveling </a:t>
            </a:r>
            <a:r>
              <a:rPr lang="en-US" sz="2000" dirty="0">
                <a:latin typeface="Times New Roman"/>
              </a:rPr>
              <a:t>Visitor Problem (TVP</a:t>
            </a:r>
            <a:r>
              <a:rPr lang="en-US" sz="2000" dirty="0" smtClean="0">
                <a:latin typeface="Times New Roman"/>
              </a:rPr>
              <a:t>).</a:t>
            </a:r>
            <a:endParaRPr lang="sr-Latn-RS" sz="2000" dirty="0" smtClean="0">
              <a:latin typeface="Times New Roman"/>
            </a:endParaRPr>
          </a:p>
          <a:p>
            <a:endParaRPr lang="sl-SI" sz="2000" dirty="0" smtClean="0">
              <a:latin typeface="Times New Roman"/>
            </a:endParaRPr>
          </a:p>
          <a:p>
            <a:r>
              <a:rPr lang="en-US" sz="2000" dirty="0">
                <a:latin typeface="Times New Roman"/>
              </a:rPr>
              <a:t>The tested </a:t>
            </a:r>
            <a:r>
              <a:rPr lang="en-US" sz="2000" dirty="0" smtClean="0">
                <a:latin typeface="Times New Roman"/>
              </a:rPr>
              <a:t>benchmarks</a:t>
            </a:r>
            <a:r>
              <a:rPr lang="sr-Latn-RS" sz="2000" dirty="0" smtClean="0">
                <a:latin typeface="Times New Roman"/>
              </a:rPr>
              <a:t>: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Koper</a:t>
            </a:r>
            <a:r>
              <a:rPr lang="en-US" sz="2000" dirty="0">
                <a:latin typeface="Times New Roman"/>
              </a:rPr>
              <a:t>, Belgrade and Venice and two instances of modified cases from TSPLIB</a:t>
            </a:r>
            <a:r>
              <a:rPr lang="en-US" sz="2000" dirty="0" smtClean="0">
                <a:latin typeface="Times New Roman"/>
              </a:rPr>
              <a:t>.</a:t>
            </a:r>
            <a:endParaRPr lang="sr-Latn-RS" sz="2000" dirty="0" smtClean="0">
              <a:latin typeface="Times New Roman"/>
            </a:endParaRPr>
          </a:p>
          <a:p>
            <a:endParaRPr lang="en-US" sz="2000" dirty="0" smtClean="0">
              <a:latin typeface="Times New Roman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problem is similar to the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TSP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we try to solve it with 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Naïve Algorithm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get solutions far from optimal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minimum cost solutions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TVP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instances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tested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experiment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provided by </a:t>
            </a: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Koper Algorithm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/>
              </a:rPr>
              <a:t>In </a:t>
            </a:r>
            <a:r>
              <a:rPr lang="en-US" sz="2000" dirty="0">
                <a:latin typeface="Times New Roman"/>
              </a:rPr>
              <a:t>all tested cases </a:t>
            </a:r>
            <a:r>
              <a:rPr lang="sl-SI" sz="2000" dirty="0" smtClean="0">
                <a:latin typeface="Times New Roman"/>
              </a:rPr>
              <a:t>the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sl-SI" sz="2000" dirty="0" smtClean="0">
                <a:latin typeface="Times New Roman"/>
              </a:rPr>
              <a:t>Koper Algorithm </a:t>
            </a:r>
            <a:r>
              <a:rPr lang="en-US" sz="2000" dirty="0" smtClean="0">
                <a:latin typeface="Times New Roman"/>
              </a:rPr>
              <a:t>significantly outperforms </a:t>
            </a:r>
            <a:r>
              <a:rPr lang="en-US" sz="2000" dirty="0">
                <a:latin typeface="Times New Roman"/>
              </a:rPr>
              <a:t>other </a:t>
            </a:r>
            <a:r>
              <a:rPr lang="en-US" sz="2000" dirty="0" smtClean="0">
                <a:latin typeface="Times New Roman"/>
              </a:rPr>
              <a:t>tested </a:t>
            </a:r>
            <a:r>
              <a:rPr lang="en-US" sz="2000" dirty="0">
                <a:latin typeface="Times New Roman"/>
              </a:rPr>
              <a:t>methods for solving the Travelling Visitor Problem</a:t>
            </a:r>
            <a:r>
              <a:rPr lang="en-US" sz="2000" dirty="0" smtClean="0">
                <a:latin typeface="Times New Roman"/>
              </a:rPr>
              <a:t>.</a:t>
            </a:r>
            <a:endParaRPr lang="sr-Latn-RS" sz="2000" dirty="0" smtClean="0">
              <a:latin typeface="Times New Roman"/>
            </a:endParaRPr>
          </a:p>
          <a:p>
            <a:endParaRPr lang="en-US" sz="2000" dirty="0" smtClean="0">
              <a:latin typeface="Times New Roman"/>
            </a:endParaRPr>
          </a:p>
          <a:p>
            <a:r>
              <a:rPr lang="sr-Latn-RS" sz="2000" dirty="0">
                <a:latin typeface="Times New Roman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/>
                <a:cs typeface="Times New Roman" pitchFamily="18" charset="0"/>
              </a:rPr>
              <a:t>he </a:t>
            </a:r>
            <a:r>
              <a:rPr lang="sr-Latn-RS" sz="2000" dirty="0" err="1" smtClean="0">
                <a:latin typeface="Times New Roman"/>
                <a:cs typeface="Times New Roman" pitchFamily="18" charset="0"/>
              </a:rPr>
              <a:t>future</a:t>
            </a:r>
            <a:r>
              <a:rPr lang="sr-Latn-RS" sz="2000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/>
                <a:cs typeface="Times New Roman" pitchFamily="18" charset="0"/>
              </a:rPr>
              <a:t>tourist maps could be reordered according to the results of this experiment.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F62-CD5C-4BE3-82B1-0930D8D019FA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 &amp; </a:t>
            </a:r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sl-SI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sl-SI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6B66-91D3-4F23-8CE6-A33FF570AE91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/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Traveling Salesman Problem (TSP)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All-Pairs Shortest Path Problem </a:t>
            </a: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APSP)</a:t>
            </a:r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Methods for Solving TSP</a:t>
            </a:r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(TVP)</a:t>
            </a:r>
          </a:p>
          <a:p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lgorithms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solving TVP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042F-272F-458C-961E-B75FCBA114B0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TSP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>
                <a:normAutofit/>
              </a:bodyPr>
              <a:lstStyle/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Traveling Salesman Problem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(TSP): Given a complete graph with nonnegative edge costs, find a minimum cost cycle visiting every vertex exactly once.</a:t>
                </a:r>
              </a:p>
              <a:p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TSP</a:t>
                </a:r>
                <a:r>
                  <a:rPr lang="sr-Latn-RS" sz="19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Symmetric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TSP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d>
                      <m:d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sr-Latn-R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r-Latn-RS" sz="19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err="1" smtClean="0">
                    <a:latin typeface="Times New Roman" pitchFamily="18" charset="0"/>
                    <a:cs typeface="Times New Roman" pitchFamily="18" charset="0"/>
                  </a:rPr>
                  <a:t>ymmetric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 TSP</a:t>
                </a:r>
                <a:endParaRPr lang="sr-Latn-RS" sz="19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Latn-RS" sz="1900" b="1" dirty="0" err="1">
                    <a:latin typeface="Times New Roman" pitchFamily="18" charset="0"/>
                    <a:cs typeface="Times New Roman" pitchFamily="18" charset="0"/>
                  </a:rPr>
                  <a:t>Machine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err="1">
                    <a:latin typeface="Times New Roman" pitchFamily="18" charset="0"/>
                    <a:cs typeface="Times New Roman" pitchFamily="18" charset="0"/>
                  </a:rPr>
                  <a:t>Scheduling</a:t>
                </a:r>
                <a:r>
                  <a:rPr lang="sr-Latn-R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RS" sz="1900" b="1" dirty="0" err="1" smtClean="0">
                    <a:latin typeface="Times New Roman" pitchFamily="18" charset="0"/>
                    <a:cs typeface="Times New Roman" pitchFamily="18" charset="0"/>
                  </a:rPr>
                  <a:t>Problems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Emmons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, 1995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Arc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Routing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Problems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1800" dirty="0" err="1" smtClean="0">
                    <a:latin typeface="Times New Roman" pitchFamily="18" charset="0"/>
                    <a:cs typeface="Times New Roman" pitchFamily="18" charset="0"/>
                  </a:rPr>
                  <a:t>Gutin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2002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Clustered TSP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[G</a:t>
                </a:r>
                <a:r>
                  <a:rPr lang="sr-Latn-RS" sz="1900" dirty="0" err="1">
                    <a:latin typeface="Times New Roman" pitchFamily="18" charset="0"/>
                    <a:cs typeface="Times New Roman" pitchFamily="18" charset="0"/>
                  </a:rPr>
                  <a:t>uttmann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RS" sz="1900" dirty="0" err="1">
                    <a:latin typeface="Times New Roman" pitchFamily="18" charset="0"/>
                    <a:cs typeface="Times New Roman" pitchFamily="18" charset="0"/>
                  </a:rPr>
                  <a:t>Beck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, 2000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Generalized TSP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[Noon</a:t>
                </a:r>
                <a:r>
                  <a:rPr lang="sr-Latn-RS" sz="1900" dirty="0">
                    <a:latin typeface="Times New Roman" pitchFamily="18" charset="0"/>
                    <a:cs typeface="Times New Roman" pitchFamily="18" charset="0"/>
                  </a:rPr>
                  <a:t>, 1989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9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19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Traveling </a:t>
                </a:r>
                <a:r>
                  <a:rPr lang="en-US" sz="19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Tourist Problem</a:t>
                </a:r>
                <a:r>
                  <a:rPr lang="sr-Latn-R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 which a tourist wishes to see all monuments(nodes) in a city, and so must visit each monument or a </a:t>
                </a:r>
                <a:r>
                  <a:rPr lang="en-US" sz="19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neighbour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thereof (it</a:t>
                </a:r>
                <a:r>
                  <a:rPr lang="sr-Latn-R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assumed that a monument is visible from any of its </a:t>
                </a:r>
                <a:r>
                  <a:rPr lang="en-US" sz="19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neighbours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the edges</a:t>
                </a:r>
                <a:r>
                  <a:rPr lang="sr-Latn-R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therefore represent lines of sight). The resulting walk will therefore visit a subset</a:t>
                </a:r>
                <a:r>
                  <a:rPr lang="sr-Latn-R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all nodes in the graph, [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Lima, 2001]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l-SI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3"/>
                <a:stretch>
                  <a:fillRect l="-889" t="-602" r="-593" b="-54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2D14-88D3-45E0-BCB4-79ADF5185529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APSP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9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ingle-source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shortest path 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problem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in which we have to find shortest paths from a source vertex 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 to all other vertices in the graph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sl-SI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r-Latn-RS" sz="1900" dirty="0" err="1" smtClean="0">
                    <a:latin typeface="Times New Roman" pitchFamily="18" charset="0"/>
                    <a:cs typeface="Times New Roman" pitchFamily="18" charset="0"/>
                  </a:rPr>
                  <a:t>Dijkstra</a:t>
                </a:r>
                <a:r>
                  <a:rPr lang="sr-Cyrl-RS" sz="1900" dirty="0" smtClean="0">
                    <a:latin typeface="Times New Roman" pitchFamily="18" charset="0"/>
                    <a:cs typeface="Times New Roman" pitchFamily="18" charset="0"/>
                  </a:rPr>
                  <a:t>`</a:t>
                </a:r>
                <a:r>
                  <a:rPr lang="sl-SI" sz="1900" dirty="0" smtClean="0">
                    <a:latin typeface="Times New Roman" pitchFamily="18" charset="0"/>
                    <a:cs typeface="Times New Roman" pitchFamily="18" charset="0"/>
                  </a:rPr>
                  <a:t>s algorithm, Bellman-Ford algorithm</a:t>
                </a:r>
                <a:endParaRPr lang="sr-Latn-R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All-Pairs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hortest 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ath Problem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It aims to compute the shortest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path</a:t>
                </a:r>
                <a:r>
                  <a:rPr lang="sr-Latn-R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each vertex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to every other vertex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sr-Latn-RS" sz="19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Cormen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2009].</a:t>
                </a:r>
                <a:endParaRPr lang="en-US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sl-SI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sl-SI" sz="19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Floyd-Warshall algorithm</a:t>
                </a:r>
                <a:endParaRPr lang="en-US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sr-Latn-RS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67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AA7-EDD6-4DF1-8111-21A466C995B1}" type="datetime1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sr-Latn-RS" sz="3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3600" dirty="0" err="1" smtClean="0">
                <a:latin typeface="Times New Roman" pitchFamily="18" charset="0"/>
                <a:cs typeface="Times New Roman" pitchFamily="18" charset="0"/>
              </a:rPr>
              <a:t>olving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r-Latn-RS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Greedy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sr-Latn-R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Bentley,1992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].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local search 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Flood, 1956]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smtClean="0">
                <a:latin typeface="Times New Roman"/>
              </a:rPr>
              <a:t>Grafted Genetic Algorithm</a:t>
            </a:r>
            <a:r>
              <a:rPr lang="sr-Latn-RS" sz="1900" dirty="0" smtClean="0">
                <a:latin typeface="Times New Roman"/>
              </a:rPr>
              <a:t>: </a:t>
            </a:r>
            <a:r>
              <a:rPr lang="en-US" sz="1900" dirty="0" smtClean="0">
                <a:latin typeface="Times New Roman"/>
              </a:rPr>
              <a:t>[</a:t>
            </a:r>
            <a:r>
              <a:rPr lang="en-US" sz="1900" dirty="0" err="1" smtClean="0">
                <a:latin typeface="Times New Roman"/>
              </a:rPr>
              <a:t>Djordjevic</a:t>
            </a:r>
            <a:r>
              <a:rPr lang="en-US" sz="1900" dirty="0" smtClean="0">
                <a:latin typeface="Times New Roman"/>
              </a:rPr>
              <a:t>, 2010].</a:t>
            </a:r>
            <a:r>
              <a:rPr lang="sl-SI" sz="1900" dirty="0" smtClean="0">
                <a:latin typeface="Times New Roman"/>
              </a:rPr>
              <a:t> </a:t>
            </a:r>
            <a:r>
              <a:rPr lang="en-US" sz="1900" dirty="0" smtClean="0">
                <a:latin typeface="Times New Roman"/>
              </a:rPr>
              <a:t/>
            </a:r>
            <a:br>
              <a:rPr lang="en-US" sz="1900" dirty="0" smtClean="0">
                <a:latin typeface="Times New Roman"/>
              </a:rPr>
            </a:br>
            <a:r>
              <a:rPr lang="sl-SI" sz="1900" dirty="0" smtClean="0">
                <a:latin typeface="Times New Roman"/>
              </a:rPr>
              <a:t>This algorithms can solve the ATSP.</a:t>
            </a:r>
            <a:endParaRPr lang="en-US" sz="1900" dirty="0" smtClean="0">
              <a:latin typeface="Times New Roman"/>
            </a:endParaRPr>
          </a:p>
          <a:p>
            <a:pPr marL="0" indent="0">
              <a:buNone/>
            </a:pPr>
            <a:endParaRPr lang="en-U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Lin-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ernighan Algorithm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Helsgaun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2002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sr-Latn-R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Concorde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TSP Solver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[Mulder, 2003] </a:t>
            </a:r>
            <a:endParaRPr lang="sr-Latn-RS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l-SI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22A-DB30-458A-A01C-C084AEA99568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24C-D722-4580-B4F0-1F54C234E21C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8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" y="0"/>
            <a:ext cx="9144000" cy="688662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76200" y="3048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  <a:hlinkClick r:id="rId3" action="ppaction://hlinkfile"/>
              </a:rPr>
              <a:t> TVP</a:t>
            </a: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362200" y="1676400"/>
            <a:ext cx="2438400" cy="762000"/>
          </a:xfrm>
          <a:prstGeom prst="lin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cxnSp>
      <p:pic>
        <p:nvPicPr>
          <p:cNvPr id="10" name="Picture 9" descr="C:\Users\milandjo\Desktop\prezentacija dispozicije\fluy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81000"/>
            <a:ext cx="20764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 flipV="1">
            <a:off x="4343400" y="1678709"/>
            <a:ext cx="381000" cy="114069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2" name="Straight Connector 15"/>
          <p:cNvCxnSpPr>
            <a:cxnSpLocks noChangeShapeType="1"/>
          </p:cNvCxnSpPr>
          <p:nvPr/>
        </p:nvCxnSpPr>
        <p:spPr bwMode="auto">
          <a:xfrm>
            <a:off x="3810000" y="2686050"/>
            <a:ext cx="533400" cy="1333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3" name="Straight Connector 15"/>
          <p:cNvCxnSpPr>
            <a:cxnSpLocks noChangeShapeType="1"/>
          </p:cNvCxnSpPr>
          <p:nvPr/>
        </p:nvCxnSpPr>
        <p:spPr bwMode="auto">
          <a:xfrm>
            <a:off x="3276600" y="2656032"/>
            <a:ext cx="533400" cy="38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4" name="Straight Connector 15"/>
          <p:cNvCxnSpPr>
            <a:cxnSpLocks noChangeShapeType="1"/>
          </p:cNvCxnSpPr>
          <p:nvPr/>
        </p:nvCxnSpPr>
        <p:spPr bwMode="auto">
          <a:xfrm>
            <a:off x="2859088" y="2656032"/>
            <a:ext cx="417512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5" name="Straight Connector 15"/>
          <p:cNvCxnSpPr>
            <a:cxnSpLocks noChangeShapeType="1"/>
          </p:cNvCxnSpPr>
          <p:nvPr/>
        </p:nvCxnSpPr>
        <p:spPr bwMode="auto">
          <a:xfrm>
            <a:off x="2362200" y="2438400"/>
            <a:ext cx="496888" cy="21820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000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Travelling Visitor Problem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sr-Latn-R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Traveling Visitor Problem</a:t>
                </a:r>
                <a:r>
                  <a:rPr lang="sr-Latn-RS" sz="18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𝐺</m:t>
                    </m:r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), 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=  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 ∪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sr-Latn-RS" sz="1800" b="0" i="1" smtClean="0">
                        <a:latin typeface="Cambria Math"/>
                        <a:cs typeface="Times New Roman" pitchFamily="18" charset="0"/>
                      </a:rPr>
                      <m:t> ∩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  <m:r>
                      <a:rPr lang="sr-Latn-R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∅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belongs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interesting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sites in the city,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belongs to crossroads in the city , a set of edges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cost of travelling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. The goal is to find the shortest closed walk through all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vertices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in 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𝐺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although we may walk through vertices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Euclidean TVP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or planar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TVP,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the TVP with the distance being the ordinary Euclidean distance. The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Euclidean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TVP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is then a particular case of the metric TVP, since distances in a plane obey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the</a:t>
                </a:r>
                <a:r>
                  <a:rPr lang="sr-Latn-RS" sz="1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Euclidian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triangle inequality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sr-Latn-R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800" dirty="0">
                    <a:latin typeface="Times New Roman"/>
                  </a:rPr>
                  <a:t>This problem, by the knowledge of the authors, has no references in </a:t>
                </a:r>
                <a:r>
                  <a:rPr lang="en-US" sz="1800" dirty="0" smtClean="0">
                    <a:latin typeface="Times New Roman"/>
                  </a:rPr>
                  <a:t>publications</a:t>
                </a:r>
                <a:r>
                  <a:rPr lang="sr-Latn-RS" sz="1800" dirty="0" smtClean="0">
                    <a:latin typeface="Times New Roman"/>
                  </a:rPr>
                  <a:t> </a:t>
                </a:r>
                <a:r>
                  <a:rPr lang="en-US" sz="1800" dirty="0" smtClean="0">
                    <a:latin typeface="Times New Roman"/>
                  </a:rPr>
                  <a:t>due </a:t>
                </a:r>
                <a:r>
                  <a:rPr lang="en-US" sz="1800" dirty="0">
                    <a:latin typeface="Times New Roman"/>
                  </a:rPr>
                  <a:t>date of writing it.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213" r="-370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A50D-5E2E-4F72-9467-023A1976EDA0}" type="datetime1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pic>
        <p:nvPicPr>
          <p:cNvPr id="1026" name="Picture 2" descr="C:\Users\milandjo\Desktop\map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2694892" cy="20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082E-00B6-4D5D-8235-CE0D9DFD4E8C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1" y="2286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3366"/>
                </a:solidFill>
                <a:latin typeface="Arial"/>
                <a:cs typeface="Arial"/>
                <a:hlinkClick r:id="rId3" action="ppaction://hlinkfile"/>
              </a:rPr>
              <a:t>TVP</a:t>
            </a:r>
            <a:endParaRPr lang="en-US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7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l-SI" dirty="0">
                <a:latin typeface="Times New Roman" pitchFamily="18" charset="0"/>
                <a:cs typeface="Times New Roman" pitchFamily="18" charset="0"/>
              </a:rPr>
              <a:t>lgorithms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Solving TVP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B2EB-F084-4254-B0D0-DDA74C4CD708}" type="datetime1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Travelling Visitor Problem and Algorithms for Solving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5FFE-1446-4B1C-AEEC-B1F0B98584D2}" type="slidenum">
              <a:rPr lang="en-US" smtClean="0"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sl-SI" sz="2000" dirty="0">
              <a:latin typeface="Times New Roman"/>
            </a:endParaRPr>
          </a:p>
          <a:p>
            <a:r>
              <a:rPr lang="sl-SI" sz="2000" dirty="0" smtClean="0">
                <a:latin typeface="Times New Roman"/>
              </a:rPr>
              <a:t>One possible method is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>
                <a:latin typeface="Times New Roman"/>
              </a:rPr>
              <a:t>motivated by the intuitive thinking of a tourist when the concerned get in possession of a tourist map</a:t>
            </a:r>
            <a:r>
              <a:rPr lang="en-US" sz="2000" dirty="0" smtClean="0">
                <a:latin typeface="Times New Roman"/>
              </a:rPr>
              <a:t>.</a:t>
            </a:r>
            <a:r>
              <a:rPr lang="sl-SI" sz="2000" dirty="0" smtClean="0">
                <a:latin typeface="Times New Roman"/>
              </a:rPr>
              <a:t> </a:t>
            </a:r>
          </a:p>
          <a:p>
            <a:endParaRPr lang="sl-SI" sz="2000" dirty="0">
              <a:latin typeface="Times New Roman"/>
            </a:endParaRPr>
          </a:p>
          <a:p>
            <a:endParaRPr lang="en-US" sz="2000" dirty="0">
              <a:latin typeface="Times New Roman"/>
            </a:endParaRPr>
          </a:p>
          <a:p>
            <a:endParaRPr lang="en-US" dirty="0"/>
          </a:p>
        </p:txBody>
      </p:sp>
      <p:pic>
        <p:nvPicPr>
          <p:cNvPr id="3077" name="Picture 5" descr="C:\Users\milandjo\Desktop\naiv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6309"/>
            <a:ext cx="3962400" cy="31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landjo\Desktop\koperalgorithm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7" y="2667000"/>
            <a:ext cx="38978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24906</TotalTime>
  <Words>1062</Words>
  <Application>Microsoft Office PowerPoint</Application>
  <PresentationFormat>On-screen Show (4:3)</PresentationFormat>
  <Paragraphs>240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Traveling Visitor Problem and Algorithms for Solving It</vt:lpstr>
      <vt:lpstr>Outline</vt:lpstr>
      <vt:lpstr>Introduction - TSP </vt:lpstr>
      <vt:lpstr>Introduction - APSP</vt:lpstr>
      <vt:lpstr>Introduction - Methods for Solving</vt:lpstr>
      <vt:lpstr>PowerPoint Presentation</vt:lpstr>
      <vt:lpstr> Travelling Visitor Problem </vt:lpstr>
      <vt:lpstr>PowerPoint Presentation</vt:lpstr>
      <vt:lpstr>Algorithms for Solving TVP</vt:lpstr>
      <vt:lpstr>Adapted Floyd−Warshall algorithm</vt:lpstr>
      <vt:lpstr>Experiment </vt:lpstr>
      <vt:lpstr>Results </vt:lpstr>
      <vt:lpstr>Results </vt:lpstr>
      <vt:lpstr>  Summary and Conclusion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Separate and Combined Performance of Local Searcher and Genetic Algorithm</dc:title>
  <dc:creator>milandjo</dc:creator>
  <cp:lastModifiedBy>milandjo</cp:lastModifiedBy>
  <cp:revision>183</cp:revision>
  <dcterms:created xsi:type="dcterms:W3CDTF">2011-08-10T08:35:35Z</dcterms:created>
  <dcterms:modified xsi:type="dcterms:W3CDTF">2012-01-30T21:28:34Z</dcterms:modified>
</cp:coreProperties>
</file>